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s/slide79.xml" ContentType="application/vnd.openxmlformats-officedocument.presentationml.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7" r:id="rId3"/>
    <p:sldId id="363" r:id="rId4"/>
    <p:sldId id="318" r:id="rId5"/>
    <p:sldId id="319" r:id="rId6"/>
    <p:sldId id="320" r:id="rId7"/>
    <p:sldId id="322" r:id="rId8"/>
    <p:sldId id="277" r:id="rId9"/>
    <p:sldId id="283" r:id="rId10"/>
    <p:sldId id="273" r:id="rId11"/>
    <p:sldId id="274" r:id="rId12"/>
    <p:sldId id="275" r:id="rId13"/>
    <p:sldId id="276" r:id="rId14"/>
    <p:sldId id="364" r:id="rId15"/>
    <p:sldId id="365" r:id="rId16"/>
    <p:sldId id="366" r:id="rId17"/>
    <p:sldId id="367" r:id="rId18"/>
    <p:sldId id="368" r:id="rId19"/>
    <p:sldId id="284" r:id="rId20"/>
    <p:sldId id="285" r:id="rId21"/>
    <p:sldId id="286" r:id="rId22"/>
    <p:sldId id="287" r:id="rId23"/>
    <p:sldId id="288" r:id="rId24"/>
    <p:sldId id="257" r:id="rId25"/>
    <p:sldId id="258" r:id="rId26"/>
    <p:sldId id="259" r:id="rId27"/>
    <p:sldId id="260" r:id="rId28"/>
    <p:sldId id="261" r:id="rId29"/>
    <p:sldId id="262" r:id="rId30"/>
    <p:sldId id="268" r:id="rId31"/>
    <p:sldId id="323" r:id="rId32"/>
    <p:sldId id="324" r:id="rId33"/>
    <p:sldId id="325" r:id="rId34"/>
    <p:sldId id="326" r:id="rId35"/>
    <p:sldId id="306" r:id="rId36"/>
    <p:sldId id="331" r:id="rId37"/>
    <p:sldId id="332" r:id="rId38"/>
    <p:sldId id="333" r:id="rId39"/>
    <p:sldId id="334" r:id="rId40"/>
    <p:sldId id="278" r:id="rId41"/>
    <p:sldId id="295" r:id="rId42"/>
    <p:sldId id="296" r:id="rId43"/>
    <p:sldId id="297" r:id="rId44"/>
    <p:sldId id="298" r:id="rId45"/>
    <p:sldId id="299" r:id="rId46"/>
    <p:sldId id="359" r:id="rId47"/>
    <p:sldId id="354" r:id="rId48"/>
    <p:sldId id="355" r:id="rId49"/>
    <p:sldId id="356" r:id="rId50"/>
    <p:sldId id="357" r:id="rId51"/>
    <p:sldId id="358" r:id="rId52"/>
    <p:sldId id="374" r:id="rId53"/>
    <p:sldId id="369" r:id="rId54"/>
    <p:sldId id="370" r:id="rId55"/>
    <p:sldId id="321" r:id="rId56"/>
    <p:sldId id="335" r:id="rId57"/>
    <p:sldId id="347" r:id="rId58"/>
    <p:sldId id="348" r:id="rId59"/>
    <p:sldId id="349" r:id="rId60"/>
    <p:sldId id="304" r:id="rId61"/>
    <p:sldId id="375" r:id="rId62"/>
    <p:sldId id="376" r:id="rId63"/>
    <p:sldId id="377" r:id="rId64"/>
    <p:sldId id="378" r:id="rId65"/>
    <p:sldId id="379" r:id="rId66"/>
    <p:sldId id="380" r:id="rId67"/>
    <p:sldId id="381" r:id="rId68"/>
    <p:sldId id="382" r:id="rId69"/>
    <p:sldId id="383" r:id="rId70"/>
    <p:sldId id="384" r:id="rId71"/>
    <p:sldId id="385" r:id="rId72"/>
    <p:sldId id="386" r:id="rId73"/>
    <p:sldId id="387" r:id="rId74"/>
    <p:sldId id="388" r:id="rId75"/>
    <p:sldId id="389" r:id="rId76"/>
    <p:sldId id="390" r:id="rId77"/>
    <p:sldId id="391" r:id="rId78"/>
    <p:sldId id="392" r:id="rId79"/>
    <p:sldId id="393" r:id="rId80"/>
    <p:sldId id="394" r:id="rId81"/>
    <p:sldId id="395" r:id="rId82"/>
    <p:sldId id="396" r:id="rId83"/>
    <p:sldId id="362" r:id="rId8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2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9.xml"/><Relationship Id="rId3" Type="http://schemas.openxmlformats.org/officeDocument/2006/relationships/slide" Target="slides/slide23.xml"/><Relationship Id="rId7" Type="http://schemas.openxmlformats.org/officeDocument/2006/relationships/slide" Target="slides/slide33.xml"/><Relationship Id="rId2" Type="http://schemas.openxmlformats.org/officeDocument/2006/relationships/slide" Target="slides/slide18.xml"/><Relationship Id="rId1" Type="http://schemas.openxmlformats.org/officeDocument/2006/relationships/slide" Target="slides/slide13.xml"/><Relationship Id="rId6" Type="http://schemas.openxmlformats.org/officeDocument/2006/relationships/slide" Target="slides/slide31.xml"/><Relationship Id="rId5" Type="http://schemas.openxmlformats.org/officeDocument/2006/relationships/slide" Target="slides/slide28.xml"/><Relationship Id="rId10" Type="http://schemas.openxmlformats.org/officeDocument/2006/relationships/slide" Target="slides/slide51.xml"/><Relationship Id="rId4" Type="http://schemas.openxmlformats.org/officeDocument/2006/relationships/slide" Target="slides/slide27.xml"/><Relationship Id="rId9" Type="http://schemas.openxmlformats.org/officeDocument/2006/relationships/slide" Target="slides/slide4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7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Il corso è stato interessante?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68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Ho appreso nuove conoscenze?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17</c:v>
                </c:pt>
                <c:pt idx="2">
                  <c:v>50</c:v>
                </c:pt>
                <c:pt idx="3">
                  <c:v>33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utilizzata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67</c:v>
                </c:pt>
                <c:pt idx="3">
                  <c:v>33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33</c:v>
                </c:pt>
                <c:pt idx="1">
                  <c:v>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Il corso è stato interessante?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2">
                  <c:v>37.5</c:v>
                </c:pt>
                <c:pt idx="3">
                  <c:v>50</c:v>
                </c:pt>
                <c:pt idx="4">
                  <c:v>12.5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Ho appreso nuove conoscenze?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25</c:v>
                </c:pt>
                <c:pt idx="2">
                  <c:v>12.5</c:v>
                </c:pt>
                <c:pt idx="3">
                  <c:v>37.5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utilizzata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2">
                  <c:v>37.5</c:v>
                </c:pt>
                <c:pt idx="3">
                  <c:v>50</c:v>
                </c:pt>
                <c:pt idx="4">
                  <c:v>12.5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37.5</c:v>
                </c:pt>
                <c:pt idx="1">
                  <c:v>62.5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corso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stato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interessante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Il corso è stato interessante?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2">
                  <c:v>14.28</c:v>
                </c:pt>
                <c:pt idx="3">
                  <c:v>71.430000000000007</c:v>
                </c:pt>
                <c:pt idx="4">
                  <c:v>14.28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 </a:t>
            </a:r>
            <a:r>
              <a:rPr lang="en-US" dirty="0" err="1" smtClean="0"/>
              <a:t>appreso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competenze</a:t>
            </a:r>
            <a:r>
              <a:rPr lang="en-US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Ho appreso nuove competenze?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11</c:v>
                </c:pt>
                <c:pt idx="1">
                  <c:v>14.28</c:v>
                </c:pt>
                <c:pt idx="2">
                  <c:v>14.28</c:v>
                </c:pt>
                <c:pt idx="3">
                  <c:v>57.14</c:v>
                </c:pt>
                <c:pt idx="4">
                  <c:v>14.28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14.28</c:v>
                </c:pt>
                <c:pt idx="2">
                  <c:v>14.28</c:v>
                </c:pt>
                <c:pt idx="3">
                  <c:v>42.86</c:v>
                </c:pt>
                <c:pt idx="4">
                  <c:v>28.57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Ho appreso nuove conoscenze?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68</c:v>
                </c:pt>
                <c:pt idx="1">
                  <c:v>16</c:v>
                </c:pt>
                <c:pt idx="2">
                  <c:v>16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71.430000000000007</c:v>
                </c:pt>
                <c:pt idx="1">
                  <c:v>14.28</c:v>
                </c:pt>
                <c:pt idx="2">
                  <c:v>14.28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corso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stato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interessante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 </a:t>
            </a:r>
            <a:r>
              <a:rPr lang="en-US" dirty="0" err="1" smtClean="0"/>
              <a:t>appreso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competenze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Pt>
            <c:idx val="4"/>
            <c:explosion val="14"/>
          </c:dPt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30</c:v>
                </c:pt>
                <c:pt idx="4">
                  <c:v>30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50</c:v>
                </c:pt>
                <c:pt idx="4">
                  <c:v>40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Il corso è stato interessante?</c:v>
                </c:pt>
              </c:strCache>
            </c:strRef>
          </c:tx>
          <c:explosion val="58"/>
          <c:dPt>
            <c:idx val="1"/>
            <c:explosion val="50"/>
          </c:dPt>
          <c:dPt>
            <c:idx val="2"/>
            <c:explosion val="32"/>
          </c:dPt>
          <c:dPt>
            <c:idx val="3"/>
            <c:explosion val="35"/>
          </c:dPt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3">
                  <c:v>80</c:v>
                </c:pt>
                <c:pt idx="4">
                  <c:v>20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Ho appreso nuove conoscenze?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2">
                  <c:v>40</c:v>
                </c:pt>
                <c:pt idx="3">
                  <c:v>40</c:v>
                </c:pt>
                <c:pt idx="4">
                  <c:v>20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utilizzata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2">
                  <c:v>20</c:v>
                </c:pt>
                <c:pt idx="3">
                  <c:v>40</c:v>
                </c:pt>
                <c:pt idx="4">
                  <c:v>40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corso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stato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interessante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3">
                  <c:v>100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utilizzata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16</c:v>
                </c:pt>
                <c:pt idx="1">
                  <c:v>32</c:v>
                </c:pt>
                <c:pt idx="2">
                  <c:v>48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 </a:t>
            </a:r>
            <a:r>
              <a:rPr lang="en-US" dirty="0" err="1" smtClean="0"/>
              <a:t>appreso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competenze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Pt>
            <c:idx val="4"/>
            <c:explosion val="14"/>
          </c:dPt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3">
                  <c:v>75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3">
                  <c:v>14.28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25</c:v>
                </c:pt>
                <c:pt idx="1">
                  <c:v>75</c:v>
                </c:pt>
                <c:pt idx="2">
                  <c:v>0</c:v>
                </c:pt>
                <c:pt idx="3">
                  <c:v>14.28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Il</a:t>
            </a:r>
            <a:r>
              <a:rPr lang="it-IT" baseline="0" dirty="0" smtClean="0"/>
              <a:t> corso è stato interessante?</a:t>
            </a:r>
            <a:endParaRPr lang="it-IT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25</c:v>
                </c:pt>
                <c:pt idx="3">
                  <c:v>62.5</c:v>
                </c:pt>
                <c:pt idx="4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FRANCESE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  <c:pt idx="2">
                  <c:v>50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TEDESCO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  <c:pt idx="2">
                  <c:v>100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SPAGNOLO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Foglio1!$E$2:$E$6</c:f>
              <c:numCache>
                <c:formatCode>General</c:formatCode>
                <c:ptCount val="5"/>
                <c:pt idx="1">
                  <c:v>50</c:v>
                </c:pt>
                <c:pt idx="3">
                  <c:v>50</c:v>
                </c:pt>
              </c:numCache>
            </c:numRef>
          </c:val>
        </c:ser>
        <c:axId val="88056192"/>
        <c:axId val="88033920"/>
      </c:barChart>
      <c:valAx>
        <c:axId val="88033920"/>
        <c:scaling>
          <c:orientation val="minMax"/>
        </c:scaling>
        <c:axPos val="t"/>
        <c:majorGridlines/>
        <c:numFmt formatCode="General" sourceLinked="1"/>
        <c:tickLblPos val="nextTo"/>
        <c:crossAx val="88056192"/>
        <c:crosses val="autoZero"/>
        <c:crossBetween val="between"/>
      </c:valAx>
      <c:catAx>
        <c:axId val="88056192"/>
        <c:scaling>
          <c:orientation val="maxMin"/>
        </c:scaling>
        <c:axPos val="l"/>
        <c:numFmt formatCode="General" sourceLinked="1"/>
        <c:tickLblPos val="nextTo"/>
        <c:crossAx val="88033920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Ho appreso</a:t>
            </a:r>
            <a:r>
              <a:rPr lang="it-IT" baseline="0" dirty="0" smtClean="0"/>
              <a:t> nuove competenze?</a:t>
            </a:r>
            <a:endParaRPr lang="it-IT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12.5</c:v>
                </c:pt>
                <c:pt idx="2">
                  <c:v>50</c:v>
                </c:pt>
                <c:pt idx="3">
                  <c:v>25</c:v>
                </c:pt>
                <c:pt idx="4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FRANCESE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  <c:pt idx="2">
                  <c:v>35</c:v>
                </c:pt>
                <c:pt idx="3">
                  <c:v>65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TEDESCO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SPAGNOLO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Foglio1!$E$2:$E$6</c:f>
              <c:numCache>
                <c:formatCode>General</c:formatCode>
                <c:ptCount val="5"/>
                <c:pt idx="2">
                  <c:v>50</c:v>
                </c:pt>
                <c:pt idx="3">
                  <c:v>50</c:v>
                </c:pt>
              </c:numCache>
            </c:numRef>
          </c:val>
        </c:ser>
        <c:axId val="88125824"/>
        <c:axId val="88119936"/>
      </c:barChart>
      <c:valAx>
        <c:axId val="88119936"/>
        <c:scaling>
          <c:orientation val="minMax"/>
        </c:scaling>
        <c:axPos val="t"/>
        <c:majorGridlines/>
        <c:numFmt formatCode="General" sourceLinked="1"/>
        <c:tickLblPos val="nextTo"/>
        <c:crossAx val="88125824"/>
        <c:crosses val="autoZero"/>
        <c:crossBetween val="between"/>
      </c:valAx>
      <c:catAx>
        <c:axId val="88125824"/>
        <c:scaling>
          <c:orientation val="maxMin"/>
        </c:scaling>
        <c:axPos val="l"/>
        <c:numFmt formatCode="General" sourceLinked="1"/>
        <c:tickLblPos val="nextTo"/>
        <c:crossAx val="88119936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sz="2160" b="1" i="0" u="none" strike="noStrike" baseline="0" dirty="0" smtClean="0"/>
              <a:t>La modalità utilizzata è stata efficace</a:t>
            </a:r>
            <a:r>
              <a:rPr lang="it-IT" b="1" baseline="0" dirty="0" smtClean="0"/>
              <a:t>?</a:t>
            </a:r>
            <a:endParaRPr lang="it-IT" b="1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37.5</c:v>
                </c:pt>
                <c:pt idx="2">
                  <c:v>12.5</c:v>
                </c:pt>
                <c:pt idx="3">
                  <c:v>12.5</c:v>
                </c:pt>
                <c:pt idx="4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FRANCESE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  <c:pt idx="1">
                  <c:v>15</c:v>
                </c:pt>
                <c:pt idx="2">
                  <c:v>35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TEDESCO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  <c:pt idx="3">
                  <c:v>100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SPAGNOLO</c:v>
                </c:pt>
              </c:strCache>
            </c:strRef>
          </c:tx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Foglio1!$E$2:$E$6</c:f>
              <c:numCache>
                <c:formatCode>General</c:formatCode>
                <c:ptCount val="5"/>
                <c:pt idx="2">
                  <c:v>50</c:v>
                </c:pt>
                <c:pt idx="3">
                  <c:v>50</c:v>
                </c:pt>
              </c:numCache>
            </c:numRef>
          </c:val>
        </c:ser>
        <c:axId val="88174976"/>
        <c:axId val="88169088"/>
      </c:barChart>
      <c:valAx>
        <c:axId val="88169088"/>
        <c:scaling>
          <c:orientation val="minMax"/>
        </c:scaling>
        <c:axPos val="t"/>
        <c:majorGridlines/>
        <c:numFmt formatCode="General" sourceLinked="1"/>
        <c:tickLblPos val="nextTo"/>
        <c:crossAx val="88174976"/>
        <c:crosses val="autoZero"/>
        <c:crossBetween val="between"/>
      </c:valAx>
      <c:catAx>
        <c:axId val="88174976"/>
        <c:scaling>
          <c:orientation val="maxMin"/>
        </c:scaling>
        <c:axPos val="l"/>
        <c:numFmt formatCode="General" sourceLinked="1"/>
        <c:tickLblPos val="nextTo"/>
        <c:crossAx val="88169088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sz="2160" b="1" i="0" u="none" strike="noStrike" baseline="0" dirty="0" smtClean="0"/>
              <a:t>L’esperto era chiaro</a:t>
            </a:r>
            <a:r>
              <a:rPr lang="it-IT" b="1" baseline="0" dirty="0" smtClean="0"/>
              <a:t>?</a:t>
            </a:r>
            <a:endParaRPr lang="it-IT" b="1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1">
                  <c:v>25</c:v>
                </c:pt>
                <c:pt idx="2">
                  <c:v>37.5</c:v>
                </c:pt>
                <c:pt idx="3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FRANCESE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2">
                  <c:v>35</c:v>
                </c:pt>
                <c:pt idx="3">
                  <c:v>65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TEDESCO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2">
                  <c:v>50</c:v>
                </c:pt>
                <c:pt idx="3">
                  <c:v>50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SPAGNOLO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niente</c:v>
                </c:pt>
                <c:pt idx="1">
                  <c:v>poco</c:v>
                </c:pt>
                <c:pt idx="2">
                  <c:v>abbastanza</c:v>
                </c:pt>
                <c:pt idx="3">
                  <c:v>molto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2">
                  <c:v>50</c:v>
                </c:pt>
                <c:pt idx="3">
                  <c:v>50</c:v>
                </c:pt>
              </c:numCache>
            </c:numRef>
          </c:val>
        </c:ser>
        <c:axId val="88215936"/>
        <c:axId val="88205952"/>
      </c:barChart>
      <c:valAx>
        <c:axId val="88205952"/>
        <c:scaling>
          <c:orientation val="minMax"/>
        </c:scaling>
        <c:axPos val="t"/>
        <c:majorGridlines/>
        <c:numFmt formatCode="General" sourceLinked="1"/>
        <c:tickLblPos val="nextTo"/>
        <c:crossAx val="88215936"/>
        <c:crosses val="autoZero"/>
        <c:crossBetween val="between"/>
      </c:valAx>
      <c:catAx>
        <c:axId val="88215936"/>
        <c:scaling>
          <c:orientation val="maxMin"/>
        </c:scaling>
        <c:axPos val="l"/>
        <c:numFmt formatCode="General" sourceLinked="1"/>
        <c:tickLblPos val="nextTo"/>
        <c:crossAx val="88205952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Foglio1!$B$1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Foglio1!$A$2:$A$10</c:f>
              <c:strCache>
                <c:ptCount val="9"/>
                <c:pt idx="0">
                  <c:v>Progetto accoglienza</c:v>
                </c:pt>
                <c:pt idx="1">
                  <c:v>Pensa prima di postare</c:v>
                </c:pt>
                <c:pt idx="2">
                  <c:v>Intercultura</c:v>
                </c:pt>
                <c:pt idx="3">
                  <c:v>Affettività e sessualità</c:v>
                </c:pt>
                <c:pt idx="4">
                  <c:v>Clicca mi piace</c:v>
                </c:pt>
                <c:pt idx="5">
                  <c:v>Lingue 2000</c:v>
                </c:pt>
                <c:pt idx="6">
                  <c:v>Ed. stradale</c:v>
                </c:pt>
                <c:pt idx="7">
                  <c:v>Ed. stradale cl. 4</c:v>
                </c:pt>
                <c:pt idx="8">
                  <c:v>Pet therapy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Foglio1!$A$2:$A$10</c:f>
              <c:strCache>
                <c:ptCount val="9"/>
                <c:pt idx="0">
                  <c:v>Progetto accoglienza</c:v>
                </c:pt>
                <c:pt idx="1">
                  <c:v>Pensa prima di postare</c:v>
                </c:pt>
                <c:pt idx="2">
                  <c:v>Intercultura</c:v>
                </c:pt>
                <c:pt idx="3">
                  <c:v>Affettività e sessualità</c:v>
                </c:pt>
                <c:pt idx="4">
                  <c:v>Clicca mi piace</c:v>
                </c:pt>
                <c:pt idx="5">
                  <c:v>Lingue 2000</c:v>
                </c:pt>
                <c:pt idx="6">
                  <c:v>Ed. stradale</c:v>
                </c:pt>
                <c:pt idx="7">
                  <c:v>Ed. stradale cl. 4</c:v>
                </c:pt>
                <c:pt idx="8">
                  <c:v>Pet therapy</c:v>
                </c:pt>
              </c:strCache>
            </c:strRef>
          </c:cat>
          <c:val>
            <c:numRef>
              <c:f>Foglio1!$C$2:$C$10</c:f>
              <c:numCache>
                <c:formatCode>General</c:formatCode>
                <c:ptCount val="9"/>
                <c:pt idx="0">
                  <c:v>32</c:v>
                </c:pt>
                <c:pt idx="1">
                  <c:v>33</c:v>
                </c:pt>
                <c:pt idx="5">
                  <c:v>5.5</c:v>
                </c:pt>
                <c:pt idx="6">
                  <c:v>17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Foglio1!$A$2:$A$10</c:f>
              <c:strCache>
                <c:ptCount val="9"/>
                <c:pt idx="0">
                  <c:v>Progetto accoglienza</c:v>
                </c:pt>
                <c:pt idx="1">
                  <c:v>Pensa prima di postare</c:v>
                </c:pt>
                <c:pt idx="2">
                  <c:v>Intercultura</c:v>
                </c:pt>
                <c:pt idx="3">
                  <c:v>Affettività e sessualità</c:v>
                </c:pt>
                <c:pt idx="4">
                  <c:v>Clicca mi piace</c:v>
                </c:pt>
                <c:pt idx="5">
                  <c:v>Lingue 2000</c:v>
                </c:pt>
                <c:pt idx="6">
                  <c:v>Ed. stradale</c:v>
                </c:pt>
                <c:pt idx="7">
                  <c:v>Ed. stradale cl. 4</c:v>
                </c:pt>
                <c:pt idx="8">
                  <c:v>Pet therapy</c:v>
                </c:pt>
              </c:strCache>
            </c:strRef>
          </c:cat>
          <c:val>
            <c:numRef>
              <c:f>Foglio1!$D$2:$D$10</c:f>
              <c:numCache>
                <c:formatCode>General</c:formatCode>
                <c:ptCount val="9"/>
                <c:pt idx="0">
                  <c:v>52</c:v>
                </c:pt>
                <c:pt idx="2">
                  <c:v>25</c:v>
                </c:pt>
                <c:pt idx="3">
                  <c:v>25</c:v>
                </c:pt>
                <c:pt idx="5">
                  <c:v>44.4</c:v>
                </c:pt>
                <c:pt idx="6">
                  <c:v>17</c:v>
                </c:pt>
                <c:pt idx="8">
                  <c:v>10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Foglio1!$A$2:$A$10</c:f>
              <c:strCache>
                <c:ptCount val="9"/>
                <c:pt idx="0">
                  <c:v>Progetto accoglienza</c:v>
                </c:pt>
                <c:pt idx="1">
                  <c:v>Pensa prima di postare</c:v>
                </c:pt>
                <c:pt idx="2">
                  <c:v>Intercultura</c:v>
                </c:pt>
                <c:pt idx="3">
                  <c:v>Affettività e sessualità</c:v>
                </c:pt>
                <c:pt idx="4">
                  <c:v>Clicca mi piace</c:v>
                </c:pt>
                <c:pt idx="5">
                  <c:v>Lingue 2000</c:v>
                </c:pt>
                <c:pt idx="6">
                  <c:v>Ed. stradale</c:v>
                </c:pt>
                <c:pt idx="7">
                  <c:v>Ed. stradale cl. 4</c:v>
                </c:pt>
                <c:pt idx="8">
                  <c:v>Pet therapy</c:v>
                </c:pt>
              </c:strCache>
            </c:strRef>
          </c:cat>
          <c:val>
            <c:numRef>
              <c:f>Foglio1!$E$2:$E$10</c:f>
              <c:numCache>
                <c:formatCode>General</c:formatCode>
                <c:ptCount val="9"/>
                <c:pt idx="0">
                  <c:v>16</c:v>
                </c:pt>
                <c:pt idx="1">
                  <c:v>64</c:v>
                </c:pt>
                <c:pt idx="2">
                  <c:v>75</c:v>
                </c:pt>
                <c:pt idx="3">
                  <c:v>63</c:v>
                </c:pt>
                <c:pt idx="4">
                  <c:v>100</c:v>
                </c:pt>
                <c:pt idx="5">
                  <c:v>38.799999999999997</c:v>
                </c:pt>
                <c:pt idx="6">
                  <c:v>66</c:v>
                </c:pt>
                <c:pt idx="7">
                  <c:v>75</c:v>
                </c:pt>
                <c:pt idx="8">
                  <c:v>40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Foglio1!$A$2:$A$10</c:f>
              <c:strCache>
                <c:ptCount val="9"/>
                <c:pt idx="0">
                  <c:v>Progetto accoglienza</c:v>
                </c:pt>
                <c:pt idx="1">
                  <c:v>Pensa prima di postare</c:v>
                </c:pt>
                <c:pt idx="2">
                  <c:v>Intercultura</c:v>
                </c:pt>
                <c:pt idx="3">
                  <c:v>Affettività e sessualità</c:v>
                </c:pt>
                <c:pt idx="4">
                  <c:v>Clicca mi piace</c:v>
                </c:pt>
                <c:pt idx="5">
                  <c:v>Lingue 2000</c:v>
                </c:pt>
                <c:pt idx="6">
                  <c:v>Ed. stradale</c:v>
                </c:pt>
                <c:pt idx="7">
                  <c:v>Ed. stradale cl. 4</c:v>
                </c:pt>
                <c:pt idx="8">
                  <c:v>Pet therapy</c:v>
                </c:pt>
              </c:strCache>
            </c:strRef>
          </c:cat>
          <c:val>
            <c:numRef>
              <c:f>Foglio1!$F$2:$F$10</c:f>
              <c:numCache>
                <c:formatCode>General</c:formatCode>
                <c:ptCount val="9"/>
                <c:pt idx="3">
                  <c:v>12</c:v>
                </c:pt>
                <c:pt idx="5">
                  <c:v>11.1</c:v>
                </c:pt>
                <c:pt idx="7">
                  <c:v>25</c:v>
                </c:pt>
                <c:pt idx="8">
                  <c:v>50</c:v>
                </c:pt>
              </c:numCache>
            </c:numRef>
          </c:val>
        </c:ser>
        <c:gapWidth val="300"/>
        <c:shape val="box"/>
        <c:axId val="88313856"/>
        <c:axId val="88315776"/>
        <c:axId val="88283776"/>
      </c:bar3DChart>
      <c:catAx>
        <c:axId val="88313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PROGETTI</a:t>
                </a:r>
              </a:p>
            </c:rich>
          </c:tx>
          <c:layout/>
        </c:title>
        <c:majorTickMark val="none"/>
        <c:tickLblPos val="nextTo"/>
        <c:crossAx val="88315776"/>
        <c:crosses val="autoZero"/>
        <c:auto val="1"/>
        <c:lblAlgn val="ctr"/>
        <c:lblOffset val="100"/>
      </c:catAx>
      <c:valAx>
        <c:axId val="8831577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Percentuale di gradimento</a:t>
                </a:r>
              </a:p>
            </c:rich>
          </c:tx>
          <c:layout/>
        </c:title>
        <c:numFmt formatCode="General" sourceLinked="1"/>
        <c:tickLblPos val="nextTo"/>
        <c:crossAx val="88313856"/>
        <c:crosses val="autoZero"/>
        <c:crossBetween val="between"/>
      </c:valAx>
      <c:serAx>
        <c:axId val="88283776"/>
        <c:scaling>
          <c:orientation val="minMax"/>
        </c:scaling>
        <c:delete val="1"/>
        <c:axPos val="b"/>
        <c:majorTickMark val="none"/>
        <c:tickLblPos val="none"/>
        <c:crossAx val="8831577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68</c:v>
                </c:pt>
                <c:pt idx="1">
                  <c:v>32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corso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stato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interessante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1">
                  <c:v>0</c:v>
                </c:pt>
                <c:pt idx="2">
                  <c:v>67</c:v>
                </c:pt>
                <c:pt idx="3">
                  <c:v>33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 </a:t>
            </a:r>
            <a:r>
              <a:rPr lang="en-US" dirty="0" err="1" smtClean="0"/>
              <a:t>appreso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competenze</a:t>
            </a:r>
            <a:r>
              <a:rPr lang="en-US" baseline="0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chiara?</c:v>
                </c:pt>
              </c:strCache>
            </c:strRef>
          </c:tx>
          <c:explosion val="25"/>
          <c:dPt>
            <c:idx val="4"/>
            <c:explosion val="14"/>
          </c:dPt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50</c:v>
                </c:pt>
                <c:pt idx="2">
                  <c:v>17</c:v>
                </c:pt>
                <c:pt idx="3">
                  <c:v>33</c:v>
                </c:pt>
                <c:pt idx="4">
                  <c:v>42.85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La modalità è stata efficace?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17</c:v>
                </c:pt>
                <c:pt idx="2">
                  <c:v>50</c:v>
                </c:pt>
                <c:pt idx="3">
                  <c:v>33</c:v>
                </c:pt>
                <c:pt idx="4">
                  <c:v>42.85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l'esperto è stato chiaro?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Foglio1!$A$2:$A$5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33</c:v>
                </c:pt>
                <c:pt idx="1">
                  <c:v>50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Il corso è stato interessante?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17</c:v>
                </c:pt>
                <c:pt idx="3">
                  <c:v>66</c:v>
                </c:pt>
                <c:pt idx="4">
                  <c:v>17</c:v>
                </c:pt>
              </c:numCache>
            </c:numRef>
          </c:val>
        </c:ser>
        <c:dLbls>
          <c:showPercent val="1"/>
        </c:dLbls>
      </c:pie3DChart>
      <c:spPr>
        <a:noFill/>
        <a:ln w="25402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5B3C78B-CFC9-4C09-AAD4-91D65EA6F259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EBE71A-D33B-4CCE-A105-C15579AE1B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71CB3-8954-471A-9816-B1D634406E27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7CE80-F341-4FF3-9F05-ABEB9B3D6A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25537-42E1-4224-B59F-4ED3EE42C090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A9674-F7E7-469E-A327-460F05D070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4107-0A96-443A-9B08-B8E73908B2D5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6B957-B9D1-4319-95A6-98A983F898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7A054D-0255-4AA7-82D5-2926D87AFC90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C9B9EB-F0BF-4931-9FBF-053BFF006C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8EF891-98DE-4755-AE5B-C6D006727AE8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9790CA-1176-4F5B-B2BD-899C485F3D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E15F73-DAC2-4CFB-B30E-D44DA1A2CD84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7745C7-C1BD-4637-9231-43DFB1BD6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DF7154-6014-4A2A-96B6-9ECAE78A4E42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7C3ED4-7F5C-44AE-A1F3-D469BE495E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F523-F42B-44B0-AC67-12D033674D71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505A-752A-4F61-8B4F-9419EFBA74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ED1299-7434-49D1-BFC1-701912A68174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4C0E95-F191-4EE8-85F9-33C570EB87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igura a mano libera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EE6970E-B9AA-42F2-B8AF-65BD37745C53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863F501-0250-42BD-9AD8-83416835C7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83D7B0E-168F-4071-BC61-47840D8F2A85}" type="datetimeFigureOut">
              <a:rPr lang="it-IT"/>
              <a:pPr>
                <a:defRPr/>
              </a:pPr>
              <a:t>28/05/2015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F00B8E4-DDCE-42DF-A79D-3835C1508A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61.xml"/><Relationship Id="rId3" Type="http://schemas.openxmlformats.org/officeDocument/2006/relationships/slide" Target="slide14.xml"/><Relationship Id="rId7" Type="http://schemas.openxmlformats.org/officeDocument/2006/relationships/slide" Target="slide35.xml"/><Relationship Id="rId12" Type="http://schemas.openxmlformats.org/officeDocument/2006/relationships/slide" Target="slide6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55.xml"/><Relationship Id="rId5" Type="http://schemas.openxmlformats.org/officeDocument/2006/relationships/slide" Target="slide25.xml"/><Relationship Id="rId10" Type="http://schemas.openxmlformats.org/officeDocument/2006/relationships/slide" Target="slide54.xml"/><Relationship Id="rId4" Type="http://schemas.openxmlformats.org/officeDocument/2006/relationships/slide" Target="slide19.xml"/><Relationship Id="rId9" Type="http://schemas.openxmlformats.org/officeDocument/2006/relationships/slide" Target="slide47.xml"/><Relationship Id="rId14" Type="http://schemas.openxmlformats.org/officeDocument/2006/relationships/slide" Target="slide8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Progettualità</a:t>
            </a:r>
            <a:br>
              <a:rPr lang="it-IT" dirty="0" smtClean="0"/>
            </a:br>
            <a:r>
              <a:rPr lang="it-IT" dirty="0" err="1" smtClean="0"/>
              <a:t>a.s.</a:t>
            </a:r>
            <a:r>
              <a:rPr lang="it-IT" dirty="0" smtClean="0"/>
              <a:t> 2014-2015</a:t>
            </a:r>
            <a:endParaRPr lang="it-IT" dirty="0"/>
          </a:p>
        </p:txBody>
      </p:sp>
      <p:sp>
        <p:nvSpPr>
          <p:cNvPr id="9219" name="Sottotitolo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it-IT" dirty="0" smtClean="0"/>
              <a:t>Valutazione sulla base dei test di gradimento</a:t>
            </a:r>
          </a:p>
          <a:p>
            <a:pPr marR="0"/>
            <a:r>
              <a:rPr lang="it-IT" dirty="0" smtClean="0"/>
              <a:t>a cura della referente prof.ssa Ida </a:t>
            </a:r>
            <a:r>
              <a:rPr lang="it-IT" dirty="0" err="1" smtClean="0"/>
              <a:t>Mogavero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PROGETTO ACCOGLIENZA</a:t>
            </a:r>
            <a:br>
              <a:rPr lang="it-IT" dirty="0" smtClean="0"/>
            </a:br>
            <a:r>
              <a:rPr lang="it-IT" dirty="0" smtClean="0"/>
              <a:t>NUVOLE NEGLI OCCHI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PROGETTO ACCOGLIENZA</a:t>
            </a:r>
            <a:br>
              <a:rPr lang="it-IT" dirty="0" smtClean="0"/>
            </a:br>
            <a:r>
              <a:rPr lang="it-IT" dirty="0" smtClean="0"/>
              <a:t>NUVOLE NEGLI OCCHI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PROGETTO ACCOGLIENZA</a:t>
            </a:r>
            <a:br>
              <a:rPr lang="it-IT" dirty="0" smtClean="0"/>
            </a:br>
            <a:r>
              <a:rPr lang="it-IT" dirty="0" smtClean="0"/>
              <a:t>NUVOLE NEGLI OCCHI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PROGETTO ACCOGLIENZA</a:t>
            </a:r>
            <a:br>
              <a:rPr lang="it-IT" dirty="0" smtClean="0"/>
            </a:br>
            <a:r>
              <a:rPr lang="it-IT" dirty="0" smtClean="0"/>
              <a:t>NUVOLE NEGLI OCCHI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EDUCAZIONE STRADALE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Secondo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4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prof. Mario </a:t>
            </a:r>
            <a:r>
              <a:rPr lang="it-IT" dirty="0" err="1" smtClean="0">
                <a:solidFill>
                  <a:srgbClr val="00B050"/>
                </a:solidFill>
              </a:rPr>
              <a:t>Delfitto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PENSA PRIMA </a:t>
            </a:r>
            <a:r>
              <a:rPr lang="it-IT" dirty="0" err="1" smtClean="0">
                <a:solidFill>
                  <a:srgbClr val="00B050"/>
                </a:solidFill>
              </a:rPr>
              <a:t>DI</a:t>
            </a:r>
            <a:r>
              <a:rPr lang="it-IT" dirty="0" smtClean="0">
                <a:solidFill>
                  <a:srgbClr val="00B050"/>
                </a:solidFill>
              </a:rPr>
              <a:t> POSTARE</a:t>
            </a:r>
            <a:r>
              <a:rPr lang="it-IT" i="1" dirty="0" smtClean="0">
                <a:solidFill>
                  <a:srgbClr val="00B050"/>
                </a:solidFill>
              </a:rPr>
              <a:t/>
            </a:r>
            <a:br>
              <a:rPr lang="it-IT" i="1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Primo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2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prof.ssa Vanessa Rota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 progetti pianificati sono stati realizzati nel rispetto di quanto preventivato </a:t>
            </a:r>
          </a:p>
          <a:p>
            <a:r>
              <a:rPr lang="it-IT" dirty="0" smtClean="0"/>
              <a:t>I progetti curati dagli esperti sono stati svolti in orario curriculare</a:t>
            </a:r>
          </a:p>
          <a:p>
            <a:r>
              <a:rPr lang="it-IT" dirty="0" smtClean="0"/>
              <a:t>I progetti sono stati rivolti o all’intera classe o ad gruppo scelto di alunni individuati dai </a:t>
            </a:r>
            <a:r>
              <a:rPr lang="it-IT" dirty="0" err="1" smtClean="0"/>
              <a:t>CdC</a:t>
            </a: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 PROGETTI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PENSA PRIMA </a:t>
            </a:r>
            <a:r>
              <a:rPr lang="it-IT" dirty="0" err="1" smtClean="0"/>
              <a:t>DI</a:t>
            </a:r>
            <a:r>
              <a:rPr lang="it-IT" dirty="0" smtClean="0"/>
              <a:t> POSTARE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PENSA PRIMA </a:t>
            </a:r>
            <a:r>
              <a:rPr lang="it-IT" dirty="0" err="1" smtClean="0"/>
              <a:t>DI</a:t>
            </a:r>
            <a:r>
              <a:rPr lang="it-IT" dirty="0" smtClean="0"/>
              <a:t> POSTARE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PENSA PRIMA </a:t>
            </a:r>
            <a:r>
              <a:rPr lang="it-IT" dirty="0" err="1" smtClean="0"/>
              <a:t>DI</a:t>
            </a:r>
            <a:r>
              <a:rPr lang="it-IT" dirty="0" smtClean="0"/>
              <a:t> POSTARE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PENSA PRIMA </a:t>
            </a:r>
            <a:r>
              <a:rPr lang="it-IT" dirty="0" err="1" smtClean="0"/>
              <a:t>DI</a:t>
            </a:r>
            <a:r>
              <a:rPr lang="it-IT" dirty="0" smtClean="0"/>
              <a:t> POSTARE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Classe seconda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it-IT" sz="2500" smtClean="0"/>
              <a:t>IT</a:t>
            </a:r>
          </a:p>
          <a:p>
            <a:pPr marR="0">
              <a:lnSpc>
                <a:spcPct val="80000"/>
              </a:lnSpc>
            </a:pPr>
            <a:r>
              <a:rPr lang="it-IT" sz="2500" smtClean="0"/>
              <a:t>IP</a:t>
            </a:r>
          </a:p>
          <a:p>
            <a:pPr marR="0">
              <a:lnSpc>
                <a:spcPct val="80000"/>
              </a:lnSpc>
            </a:pPr>
            <a:r>
              <a:rPr lang="it-IT" sz="2500" smtClean="0"/>
              <a:t>I e FP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INTERCULTURA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Insieme per un mondo più giusto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Primo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4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</a:t>
            </a:r>
            <a:r>
              <a:rPr lang="it-IT" dirty="0" smtClean="0">
                <a:solidFill>
                  <a:srgbClr val="00B050"/>
                </a:solidFill>
              </a:rPr>
              <a:t>coop. Il seme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INTERCULTURA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INTERCULTURA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INTERCULTURA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INTERCULTURA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 termine di ciascuno progetto gli alunni hanno compilato una scheda di valutazione del progetto stesso.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I C.d.C. nel mese di aprile hanno espresso una loro valutazione in merito alle attività svolte.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 I docenti singolarmente e le famiglie hanno potuto esprimere il loro gradimento attraverso una consultazione on-line.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92D050"/>
                </a:solidFill>
              </a:rPr>
              <a:t>GRADIMENTO</a:t>
            </a:r>
            <a:endParaRPr lang="it-IT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AFFETTIVITA’ E SESSUALITA’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Secondo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6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dott. Mirko </a:t>
            </a:r>
            <a:r>
              <a:rPr lang="it-IT" dirty="0" err="1" smtClean="0">
                <a:solidFill>
                  <a:srgbClr val="00B050"/>
                </a:solidFill>
              </a:rPr>
              <a:t>Palamini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AFFETTIVITA’ E SESSUALITA’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AFFETTIVITA’ E SESSUALITA’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AFFETTIVITA’ E SESSUALITA’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AFFETTIVITA’ E SESSUALITA’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PET THERAPY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Secondo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Gruppo alunni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8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L’altro mondo</a:t>
            </a:r>
            <a:br>
              <a:rPr lang="it-IT" dirty="0" smtClean="0">
                <a:solidFill>
                  <a:srgbClr val="00B050"/>
                </a:solidFill>
              </a:rPr>
            </a:b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PET THERAPY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PET THERAPY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PET THERAPY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PET THERAPY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Gli aspetti oggetto di valutazione da parte degli alunni sono stati: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Interesse</a:t>
            </a:r>
          </a:p>
          <a:p>
            <a:r>
              <a:rPr lang="it-IT" dirty="0" smtClean="0"/>
              <a:t>Avere appreso o meno nuove competenze</a:t>
            </a:r>
          </a:p>
          <a:p>
            <a:r>
              <a:rPr lang="it-IT" dirty="0" smtClean="0"/>
              <a:t>Efficacia della modalità utilizzata</a:t>
            </a:r>
          </a:p>
          <a:p>
            <a:r>
              <a:rPr lang="it-IT" dirty="0" smtClean="0"/>
              <a:t>Competenza e chiarezza dell’esperto</a:t>
            </a:r>
          </a:p>
          <a:p>
            <a:r>
              <a:rPr lang="it-IT" dirty="0" smtClean="0"/>
              <a:t>Valutazione complessiva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IL QUESTIONARIO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Classe terza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it-IT" sz="2500" dirty="0" smtClean="0"/>
          </a:p>
          <a:p>
            <a:pPr marR="0">
              <a:lnSpc>
                <a:spcPct val="80000"/>
              </a:lnSpc>
            </a:pPr>
            <a:r>
              <a:rPr lang="it-IT" sz="2500" dirty="0" smtClean="0"/>
              <a:t>IP</a:t>
            </a:r>
          </a:p>
          <a:p>
            <a:pPr marR="0">
              <a:lnSpc>
                <a:spcPct val="80000"/>
              </a:lnSpc>
            </a:pPr>
            <a:r>
              <a:rPr lang="it-IT" sz="2500" dirty="0" smtClean="0"/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CLICCA MIPIACE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Primo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8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prof.ssa Stefania </a:t>
            </a:r>
            <a:r>
              <a:rPr lang="it-IT" dirty="0" err="1" smtClean="0">
                <a:solidFill>
                  <a:srgbClr val="00B050"/>
                </a:solidFill>
              </a:rPr>
              <a:t>Lovat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CLICCA </a:t>
            </a:r>
            <a:r>
              <a:rPr lang="it-IT" dirty="0" err="1" smtClean="0"/>
              <a:t>MI</a:t>
            </a:r>
            <a:r>
              <a:rPr lang="it-IT" dirty="0" smtClean="0"/>
              <a:t> PIACE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CLICCA </a:t>
            </a:r>
            <a:r>
              <a:rPr lang="it-IT" dirty="0" err="1" smtClean="0"/>
              <a:t>MI</a:t>
            </a:r>
            <a:r>
              <a:rPr lang="it-IT" dirty="0" smtClean="0"/>
              <a:t> PIACE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CLICCA </a:t>
            </a:r>
            <a:r>
              <a:rPr lang="it-IT" dirty="0" err="1" smtClean="0"/>
              <a:t>MI</a:t>
            </a:r>
            <a:r>
              <a:rPr lang="it-IT" dirty="0" smtClean="0"/>
              <a:t> PIACE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CLICCA </a:t>
            </a:r>
            <a:r>
              <a:rPr lang="it-IT" dirty="0" err="1" smtClean="0"/>
              <a:t>MI</a:t>
            </a:r>
            <a:r>
              <a:rPr lang="it-IT" dirty="0" smtClean="0"/>
              <a:t> PIACE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Classe quarta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it-IT" sz="2500" dirty="0" smtClean="0"/>
              <a:t>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EDUCAZIONE STRADALE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Primo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4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prof. Mario </a:t>
            </a:r>
            <a:r>
              <a:rPr lang="it-IT" dirty="0" err="1" smtClean="0">
                <a:solidFill>
                  <a:srgbClr val="00B050"/>
                </a:solidFill>
              </a:rPr>
              <a:t>Delfitto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Ai quesiti è stato possibile assegnare una valutazione da 1 a 5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1:valutazione minima</a:t>
            </a:r>
          </a:p>
          <a:p>
            <a:r>
              <a:rPr lang="it-IT" dirty="0" smtClean="0"/>
              <a:t>2:valutazione mediocre</a:t>
            </a:r>
          </a:p>
          <a:p>
            <a:r>
              <a:rPr lang="it-IT" dirty="0" smtClean="0"/>
              <a:t>3:valutazione sufficiente</a:t>
            </a:r>
          </a:p>
          <a:p>
            <a:r>
              <a:rPr lang="it-IT" dirty="0" smtClean="0"/>
              <a:t>4:valutazione buona</a:t>
            </a:r>
          </a:p>
          <a:p>
            <a:r>
              <a:rPr lang="it-IT" dirty="0" smtClean="0"/>
              <a:t>5 valutazione ottima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PUNTEGGI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EDUCAZIONE STRADALE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Progetti rivolti </a:t>
            </a:r>
            <a:r>
              <a:rPr lang="it-IT" dirty="0" smtClean="0"/>
              <a:t>a tutti gli studenti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it-IT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>SUPPORTO PSICOLOGICO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Tutto l’anno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Esperti: Coop. Il </a:t>
            </a:r>
            <a:r>
              <a:rPr lang="it-IT" dirty="0" err="1" smtClean="0">
                <a:solidFill>
                  <a:srgbClr val="00B050"/>
                </a:solidFill>
              </a:rPr>
              <a:t>Minotauro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SUPPORTO PSICOLOGICO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referente per l’Educazione alla salute ha monitorato nel corso dell’anno l’attività svolta dalla cooperativa il </a:t>
            </a:r>
            <a:r>
              <a:rPr lang="it-IT" dirty="0" err="1" smtClean="0"/>
              <a:t>Minotauro</a:t>
            </a:r>
            <a:r>
              <a:rPr lang="it-IT" dirty="0" smtClean="0"/>
              <a:t> ricevendo da parte degli alunni che ne hanno usufruito un riscontro positivo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2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LINGUE 2000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00B050"/>
                </a:solidFill>
              </a:rPr>
              <a:t>Secondo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Alunni cl. 3^4^5^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92D050"/>
                </a:solidFill>
              </a:rPr>
              <a:t>Madrelingua L1 L2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LINGUE 2000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LINGUE 2000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LINGUE 2000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LINGUE 2000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Complessivamente è possibile affermare che la </a:t>
            </a:r>
            <a:r>
              <a:rPr lang="it-IT" dirty="0" err="1" smtClean="0"/>
              <a:t>maggiorparte</a:t>
            </a:r>
            <a:r>
              <a:rPr lang="it-IT" dirty="0" smtClean="0"/>
              <a:t> dei progetti ha raggiunto una valutazione </a:t>
            </a:r>
            <a:r>
              <a:rPr lang="it-IT" dirty="0" err="1" smtClean="0"/>
              <a:t>medio-alta</a:t>
            </a:r>
            <a:r>
              <a:rPr lang="it-IT" dirty="0" smtClean="0"/>
              <a:t> in relazione al gradimento da parte degli studenti.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valutazione dei progetti, in generale,  risulta positiva per almeno i 2/3 degli studenti (una percentuale superiore al </a:t>
            </a:r>
            <a:r>
              <a:rPr lang="it-IT" dirty="0" smtClean="0"/>
              <a:t>65%)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VALUTAZIONE</a:t>
            </a: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323528" y="1412776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03648" y="4766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B050"/>
                </a:solidFill>
              </a:rPr>
              <a:t>ISTOGRAMMA </a:t>
            </a:r>
          </a:p>
          <a:p>
            <a:pPr algn="ctr"/>
            <a:r>
              <a:rPr lang="it-IT" b="1" dirty="0" smtClean="0">
                <a:solidFill>
                  <a:srgbClr val="00B050"/>
                </a:solidFill>
              </a:rPr>
              <a:t>VALUTAZIONE COMPLESSIVA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395536" y="5445224"/>
            <a:ext cx="432048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Questionario valutazione progetti rivolto ai docenti</a:t>
            </a:r>
            <a:endParaRPr lang="it-IT" dirty="0"/>
          </a:p>
        </p:txBody>
      </p:sp>
      <p:sp>
        <p:nvSpPr>
          <p:cNvPr id="8195" name="Sottotitolo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it-IT" smtClean="0"/>
              <a:t>Analisi dati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prima</a:t>
            </a:r>
            <a:endParaRPr lang="it-IT" dirty="0"/>
          </a:p>
        </p:txBody>
      </p:sp>
      <p:pic>
        <p:nvPicPr>
          <p:cNvPr id="9219" name="Segnaposto contenuto 3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58938" y="1600200"/>
            <a:ext cx="50641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prima</a:t>
            </a:r>
            <a:endParaRPr lang="it-IT" dirty="0"/>
          </a:p>
        </p:txBody>
      </p:sp>
      <p:pic>
        <p:nvPicPr>
          <p:cNvPr id="10243" name="Segnaposto contenuto 3" descr="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6988" y="1600200"/>
            <a:ext cx="57880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prima</a:t>
            </a:r>
            <a:endParaRPr lang="it-IT" dirty="0"/>
          </a:p>
        </p:txBody>
      </p:sp>
      <p:pic>
        <p:nvPicPr>
          <p:cNvPr id="11267" name="Segnaposto contenuto 3" descr="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19238" y="1600200"/>
            <a:ext cx="53435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prima</a:t>
            </a:r>
            <a:endParaRPr lang="it-IT" dirty="0"/>
          </a:p>
        </p:txBody>
      </p:sp>
      <p:pic>
        <p:nvPicPr>
          <p:cNvPr id="12291" name="Segnaposto contenuto 3" descr="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2163" y="1770063"/>
            <a:ext cx="4257675" cy="4533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seconda</a:t>
            </a:r>
            <a:endParaRPr lang="it-IT" dirty="0"/>
          </a:p>
        </p:txBody>
      </p:sp>
      <p:pic>
        <p:nvPicPr>
          <p:cNvPr id="13315" name="Segnaposto contenuto 3" descr="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36725" y="1600200"/>
            <a:ext cx="49085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seconda</a:t>
            </a:r>
            <a:endParaRPr lang="it-IT" dirty="0"/>
          </a:p>
        </p:txBody>
      </p:sp>
      <p:pic>
        <p:nvPicPr>
          <p:cNvPr id="14339" name="Segnaposto contenuto 3" descr="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1775" y="1600200"/>
            <a:ext cx="53784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seconda</a:t>
            </a:r>
            <a:endParaRPr lang="it-IT" dirty="0"/>
          </a:p>
        </p:txBody>
      </p:sp>
      <p:pic>
        <p:nvPicPr>
          <p:cNvPr id="15363" name="Segnaposto contenuto 4" descr="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30338" y="1600200"/>
            <a:ext cx="55213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seconda</a:t>
            </a:r>
            <a:endParaRPr lang="it-IT" dirty="0"/>
          </a:p>
        </p:txBody>
      </p:sp>
      <p:pic>
        <p:nvPicPr>
          <p:cNvPr id="16387" name="Segnaposto contenuto 3" descr="9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71700" y="1831975"/>
            <a:ext cx="4038600" cy="4410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>
                <a:solidFill>
                  <a:srgbClr val="00B050"/>
                </a:solidFill>
                <a:hlinkClick r:id="rId2" action="ppaction://hlinksldjump"/>
              </a:rPr>
              <a:t>ACCOGLIENZA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3" action="ppaction://hlinksldjump"/>
              </a:rPr>
              <a:t>PROGETTO ED. STRADALE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4" action="ppaction://hlinksldjump"/>
              </a:rPr>
              <a:t>PENSA PRIMA </a:t>
            </a:r>
            <a:r>
              <a:rPr lang="it-IT" sz="2000" dirty="0" err="1" smtClean="0">
                <a:solidFill>
                  <a:srgbClr val="00B050"/>
                </a:solidFill>
                <a:hlinkClick r:id="rId4" action="ppaction://hlinksldjump"/>
              </a:rPr>
              <a:t>DI</a:t>
            </a:r>
            <a:r>
              <a:rPr lang="it-IT" sz="2000" dirty="0" smtClean="0">
                <a:solidFill>
                  <a:srgbClr val="00B050"/>
                </a:solidFill>
                <a:hlinkClick r:id="rId4" action="ppaction://hlinksldjump"/>
              </a:rPr>
              <a:t> POSTARE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5" action="ppaction://hlinksldjump"/>
              </a:rPr>
              <a:t>INTERCULTURA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6" action="ppaction://hlinksldjump"/>
              </a:rPr>
              <a:t>AFFETTIVITA’ E SESSUALITA’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7" action="ppaction://hlinksldjump"/>
              </a:rPr>
              <a:t>PET THERAPY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8" action="ppaction://hlinksldjump"/>
              </a:rPr>
              <a:t>CLICCA </a:t>
            </a:r>
            <a:r>
              <a:rPr lang="it-IT" sz="2000" dirty="0" err="1" smtClean="0">
                <a:solidFill>
                  <a:srgbClr val="00B050"/>
                </a:solidFill>
                <a:hlinkClick r:id="rId8" action="ppaction://hlinksldjump"/>
              </a:rPr>
              <a:t>MI</a:t>
            </a:r>
            <a:r>
              <a:rPr lang="it-IT" sz="2000" dirty="0" smtClean="0">
                <a:solidFill>
                  <a:srgbClr val="00B050"/>
                </a:solidFill>
                <a:hlinkClick r:id="rId8" action="ppaction://hlinksldjump"/>
              </a:rPr>
              <a:t> PIACE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9" action="ppaction://hlinksldjump"/>
              </a:rPr>
              <a:t>EDUCAZIONE STRADALE CL.4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10" action="ppaction://hlinksldjump"/>
              </a:rPr>
              <a:t>SUPPORTO PSICOLOGICO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11" action="ppaction://hlinksldjump"/>
              </a:rPr>
              <a:t>LINGUE 2000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12" action="ppaction://hlinksldjump"/>
              </a:rPr>
              <a:t>ISTOGRAMMA VALUTAZIONE CLASSI COMPLESSIVA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13" action="ppaction://hlinksldjump"/>
              </a:rPr>
              <a:t>VALUTAZIONE DOCENTI</a:t>
            </a:r>
            <a:endParaRPr lang="it-IT" sz="20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00B050"/>
                </a:solidFill>
                <a:hlinkClick r:id="rId14" action="ppaction://hlinksldjump"/>
              </a:rPr>
              <a:t>VALUTAZIONE GENITORI </a:t>
            </a:r>
            <a:endParaRPr lang="it-IT" sz="2000" dirty="0" smtClean="0">
              <a:solidFill>
                <a:srgbClr val="00B050"/>
              </a:solidFill>
            </a:endParaRPr>
          </a:p>
          <a:p>
            <a:endParaRPr lang="it-IT" sz="2000" dirty="0" smtClean="0">
              <a:solidFill>
                <a:srgbClr val="00B050"/>
              </a:solidFill>
            </a:endParaRPr>
          </a:p>
          <a:p>
            <a:endParaRPr lang="it-IT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INDICE  PROGETTI 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8244408" y="6309320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terza</a:t>
            </a:r>
            <a:endParaRPr lang="it-IT" dirty="0"/>
          </a:p>
        </p:txBody>
      </p:sp>
      <p:pic>
        <p:nvPicPr>
          <p:cNvPr id="17411" name="Segnaposto contenuto 3" descr="1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57375" y="1600200"/>
            <a:ext cx="46672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terza</a:t>
            </a:r>
            <a:endParaRPr lang="it-IT" dirty="0"/>
          </a:p>
        </p:txBody>
      </p:sp>
      <p:pic>
        <p:nvPicPr>
          <p:cNvPr id="18435" name="Segnaposto contenuto 3" descr="1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0875" y="1600200"/>
            <a:ext cx="45402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terza</a:t>
            </a:r>
            <a:endParaRPr lang="it-IT" dirty="0"/>
          </a:p>
        </p:txBody>
      </p:sp>
      <p:pic>
        <p:nvPicPr>
          <p:cNvPr id="19459" name="Segnaposto contenuto 3" descr="1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2813" y="1600200"/>
            <a:ext cx="655637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terza</a:t>
            </a:r>
            <a:endParaRPr lang="it-IT" dirty="0"/>
          </a:p>
        </p:txBody>
      </p:sp>
      <p:pic>
        <p:nvPicPr>
          <p:cNvPr id="20483" name="Segnaposto contenuto 3" descr="1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46250" y="1600200"/>
            <a:ext cx="488950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terza</a:t>
            </a:r>
            <a:endParaRPr lang="it-IT" dirty="0"/>
          </a:p>
        </p:txBody>
      </p:sp>
      <p:pic>
        <p:nvPicPr>
          <p:cNvPr id="21507" name="Segnaposto contenuto 3" descr="1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95488" y="3498850"/>
            <a:ext cx="4391025" cy="1076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quarta</a:t>
            </a:r>
            <a:endParaRPr lang="it-IT" dirty="0"/>
          </a:p>
        </p:txBody>
      </p:sp>
      <p:pic>
        <p:nvPicPr>
          <p:cNvPr id="22531" name="Segnaposto contenuto 3" descr="1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19288" y="1600200"/>
            <a:ext cx="45434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quarta</a:t>
            </a:r>
            <a:endParaRPr lang="it-IT" dirty="0"/>
          </a:p>
        </p:txBody>
      </p:sp>
      <p:pic>
        <p:nvPicPr>
          <p:cNvPr id="23555" name="Segnaposto contenuto 3" descr="1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43025" y="1600200"/>
            <a:ext cx="56959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quarta</a:t>
            </a:r>
            <a:endParaRPr lang="it-IT" dirty="0"/>
          </a:p>
        </p:txBody>
      </p:sp>
      <p:pic>
        <p:nvPicPr>
          <p:cNvPr id="24579" name="Segnaposto contenuto 3" descr="1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43025" y="1600200"/>
            <a:ext cx="569595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quarta</a:t>
            </a:r>
            <a:endParaRPr lang="it-IT" dirty="0"/>
          </a:p>
        </p:txBody>
      </p:sp>
      <p:pic>
        <p:nvPicPr>
          <p:cNvPr id="25603" name="Segnaposto contenuto 3" descr="1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600200"/>
            <a:ext cx="566737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quarta</a:t>
            </a:r>
            <a:endParaRPr lang="it-IT" dirty="0"/>
          </a:p>
        </p:txBody>
      </p:sp>
      <p:pic>
        <p:nvPicPr>
          <p:cNvPr id="26627" name="Segnaposto contenuto 3" descr="1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09750" y="1760538"/>
            <a:ext cx="4762500" cy="4552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Classe prima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it-IT" sz="2500" smtClean="0"/>
              <a:t>IT</a:t>
            </a:r>
          </a:p>
          <a:p>
            <a:pPr marR="0">
              <a:lnSpc>
                <a:spcPct val="80000"/>
              </a:lnSpc>
            </a:pPr>
            <a:r>
              <a:rPr lang="it-IT" sz="2500" smtClean="0"/>
              <a:t>IP</a:t>
            </a:r>
          </a:p>
          <a:p>
            <a:pPr marR="0">
              <a:lnSpc>
                <a:spcPct val="80000"/>
              </a:lnSpc>
            </a:pPr>
            <a:r>
              <a:rPr lang="it-IT" sz="2500" smtClean="0"/>
              <a:t>I e FP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quinta</a:t>
            </a:r>
            <a:endParaRPr lang="it-IT" dirty="0"/>
          </a:p>
        </p:txBody>
      </p:sp>
      <p:pic>
        <p:nvPicPr>
          <p:cNvPr id="27651" name="Segnaposto contenuto 3" descr="19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9413" y="1600200"/>
            <a:ext cx="508317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quinta</a:t>
            </a:r>
            <a:endParaRPr lang="it-IT" dirty="0"/>
          </a:p>
        </p:txBody>
      </p:sp>
      <p:pic>
        <p:nvPicPr>
          <p:cNvPr id="28675" name="Segnaposto contenuto 3" descr="2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6238" y="1600200"/>
            <a:ext cx="50895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Docenti classe quinta</a:t>
            </a:r>
            <a:endParaRPr lang="it-IT" dirty="0"/>
          </a:p>
        </p:txBody>
      </p:sp>
      <p:pic>
        <p:nvPicPr>
          <p:cNvPr id="29699" name="Segnaposto contenuto 3" descr="2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52650" y="2332038"/>
            <a:ext cx="4076700" cy="3409950"/>
          </a:xfrm>
        </p:spPr>
      </p:pic>
      <p:sp>
        <p:nvSpPr>
          <p:cNvPr id="4" name="CasellaDiTesto 3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In occasione della giornata dedicata all’incontro scuola-famiglia i genitori hanno potuto esprimere una loro valutazione in merito alla progettualità compilando on-line un questionario predisposto.</a:t>
            </a:r>
          </a:p>
          <a:p>
            <a:pPr>
              <a:buNone/>
            </a:pPr>
            <a:r>
              <a:rPr lang="it-IT" dirty="0" smtClean="0"/>
              <a:t>La partecipazione è stata estremamente bassa e il numero di questionari raccolti ( 11 in totale) non è </a:t>
            </a:r>
            <a:r>
              <a:rPr lang="it-IT" dirty="0" smtClean="0"/>
              <a:t>ritenuto congruo </a:t>
            </a:r>
            <a:r>
              <a:rPr lang="it-IT" dirty="0" smtClean="0"/>
              <a:t>per poter procedere ad un’analisi </a:t>
            </a:r>
            <a:r>
              <a:rPr lang="it-IT" dirty="0" smtClean="0"/>
              <a:t>significativa dei dati.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r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Gradimento genitori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02027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2" action="ppaction://hlinksldjump"/>
              </a:rPr>
              <a:t>Indice progetti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PROGETTO ACCOGLIENZA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NUVOLE NEGLI OCCHI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Primo quadrimestre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2 ore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Esperto: prof.ssa Stefania </a:t>
            </a:r>
            <a:r>
              <a:rPr lang="it-IT" dirty="0" err="1" smtClean="0">
                <a:solidFill>
                  <a:srgbClr val="00B050"/>
                </a:solidFill>
              </a:rPr>
              <a:t>Lovat</a:t>
            </a: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endParaRPr lang="it-IT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592</TotalTime>
  <Words>784</Words>
  <Application>Microsoft Office PowerPoint</Application>
  <PresentationFormat>Presentazione su schermo (4:3)</PresentationFormat>
  <Paragraphs>197</Paragraphs>
  <Slides>83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83</vt:i4>
      </vt:variant>
    </vt:vector>
  </HeadingPairs>
  <TitlesOfParts>
    <vt:vector size="84" baseType="lpstr">
      <vt:lpstr>Viale</vt:lpstr>
      <vt:lpstr>Progettualità a.s. 2014-2015</vt:lpstr>
      <vt:lpstr>I PROGETTI</vt:lpstr>
      <vt:lpstr>GRADIMENTO</vt:lpstr>
      <vt:lpstr>IL QUESTIONARIO</vt:lpstr>
      <vt:lpstr>PUNTEGGI</vt:lpstr>
      <vt:lpstr>VALUTAZIONE</vt:lpstr>
      <vt:lpstr>INDICE  PROGETTI </vt:lpstr>
      <vt:lpstr>Classe prima</vt:lpstr>
      <vt:lpstr>  PROGETTO ACCOGLIENZA NUVOLE NEGLI OCCHI  Primo quadrimestre  2 ore  Esperto: prof.ssa Stefania Lovat  </vt:lpstr>
      <vt:lpstr>PROGETTO ACCOGLIENZA NUVOLE NEGLI OCCHI</vt:lpstr>
      <vt:lpstr>PROGETTO ACCOGLIENZA NUVOLE NEGLI OCCHI</vt:lpstr>
      <vt:lpstr>PROGETTO ACCOGLIENZA NUVOLE NEGLI OCCHI</vt:lpstr>
      <vt:lpstr>PROGETTO ACCOGLIENZA NUVOLE NEGLI OCCHI</vt:lpstr>
      <vt:lpstr>EDUCAZIONE STRADALE  Secondo quadrimestre  4 ore  Esperto: prof. Mario Delfitto</vt:lpstr>
      <vt:lpstr>EDUCAZIONE STRADALE</vt:lpstr>
      <vt:lpstr>EDUCAZIONE STRADALE</vt:lpstr>
      <vt:lpstr>EDUCAZIONE STRADALE</vt:lpstr>
      <vt:lpstr>EDUCAZIONE STRADALE</vt:lpstr>
      <vt:lpstr>PENSA PRIMA DI POSTARE  Primo quadrimestre  2 ore  Esperto: prof.ssa Vanessa Rota</vt:lpstr>
      <vt:lpstr>PENSA PRIMA DI POSTARE</vt:lpstr>
      <vt:lpstr>PENSA PRIMA DI POSTARE</vt:lpstr>
      <vt:lpstr>PENSA PRIMA DI POSTARE</vt:lpstr>
      <vt:lpstr>PENSA PRIMA DI POSTARE</vt:lpstr>
      <vt:lpstr>Classe seconda</vt:lpstr>
      <vt:lpstr>INTERCULTURA Insieme per un mondo più giusto  Primo quadrimestre  4 ore  Esperto: coop. Il seme  </vt:lpstr>
      <vt:lpstr>INTERCULTURA</vt:lpstr>
      <vt:lpstr>INTERCULTURA</vt:lpstr>
      <vt:lpstr>INTERCULTURA</vt:lpstr>
      <vt:lpstr>INTERCULTURA</vt:lpstr>
      <vt:lpstr>AFFETTIVITA’ E SESSUALITA’   Secondo quadrimestre 6 ore Esperto: dott. Mirko Palamini</vt:lpstr>
      <vt:lpstr>AFFETTIVITA’ E SESSUALITA’</vt:lpstr>
      <vt:lpstr>AFFETTIVITA’ E SESSUALITA’</vt:lpstr>
      <vt:lpstr>AFFETTIVITA’ E SESSUALITA’</vt:lpstr>
      <vt:lpstr>AFFETTIVITA’ E SESSUALITA’</vt:lpstr>
      <vt:lpstr>PET THERAPY Secondo quadrimestre  Gruppo alunni  8 ore Esperto: L’altro mondo </vt:lpstr>
      <vt:lpstr>PET THERAPY</vt:lpstr>
      <vt:lpstr>PET THERAPY</vt:lpstr>
      <vt:lpstr>PET THERAPY</vt:lpstr>
      <vt:lpstr>PET THERAPY</vt:lpstr>
      <vt:lpstr>Classe terza</vt:lpstr>
      <vt:lpstr>CLICCA MIPIACE  Primo quadrimestre  8 ore  Esperto: prof.ssa Stefania Lovat  </vt:lpstr>
      <vt:lpstr>CLICCA MI PIACE</vt:lpstr>
      <vt:lpstr>CLICCA MI PIACE</vt:lpstr>
      <vt:lpstr>CLICCA MI PIACE</vt:lpstr>
      <vt:lpstr>CLICCA MI PIACE</vt:lpstr>
      <vt:lpstr>Classe quarta</vt:lpstr>
      <vt:lpstr>EDUCAZIONE STRADALE  Primo quadrimestre  4 ore  Esperto: prof. Mario Delfitto</vt:lpstr>
      <vt:lpstr>EDUCAZIONE STRADALE</vt:lpstr>
      <vt:lpstr>EDUCAZIONE STRADALE</vt:lpstr>
      <vt:lpstr>EDUCAZIONE STRADALE</vt:lpstr>
      <vt:lpstr>EDUCAZIONE STRADALE</vt:lpstr>
      <vt:lpstr>Progetti rivolti a tutti gli studenti</vt:lpstr>
      <vt:lpstr>SUPPORTO PSICOLOGICO Tutto l’anno    Esperti: Coop. Il Minotauro</vt:lpstr>
      <vt:lpstr>SUPPORTO PSICOLOGICO</vt:lpstr>
      <vt:lpstr>LINGUE 2000  Secondo quadrimestre Alunni cl. 3^4^5^  Madrelingua L1 L2 </vt:lpstr>
      <vt:lpstr>LINGUE 2000</vt:lpstr>
      <vt:lpstr>LINGUE 2000</vt:lpstr>
      <vt:lpstr>LINGUE 2000</vt:lpstr>
      <vt:lpstr>LINGUE 2000</vt:lpstr>
      <vt:lpstr>Diapositiva 60</vt:lpstr>
      <vt:lpstr>Questionario valutazione progetti rivolto ai docenti</vt:lpstr>
      <vt:lpstr>Docenti classe prima</vt:lpstr>
      <vt:lpstr>Docenti classe prima</vt:lpstr>
      <vt:lpstr>Docenti classe prima</vt:lpstr>
      <vt:lpstr>Docenti classe prima</vt:lpstr>
      <vt:lpstr>Docenti classe seconda</vt:lpstr>
      <vt:lpstr>Docenti classe seconda</vt:lpstr>
      <vt:lpstr>Docenti classe seconda</vt:lpstr>
      <vt:lpstr>Docenti classe seconda</vt:lpstr>
      <vt:lpstr>Docenti classe terza</vt:lpstr>
      <vt:lpstr>Docenti classe terza</vt:lpstr>
      <vt:lpstr>Docenti classe terza</vt:lpstr>
      <vt:lpstr>Docenti classe terza</vt:lpstr>
      <vt:lpstr>Docenti classe terza</vt:lpstr>
      <vt:lpstr>Docenti classe quarta</vt:lpstr>
      <vt:lpstr>Docenti classe quarta</vt:lpstr>
      <vt:lpstr>Docenti classe quarta</vt:lpstr>
      <vt:lpstr>Docenti classe quarta</vt:lpstr>
      <vt:lpstr>Docenti classe quarta</vt:lpstr>
      <vt:lpstr>Docenti classe quinta</vt:lpstr>
      <vt:lpstr>Docenti classe quinta</vt:lpstr>
      <vt:lpstr>Docenti classe quinta</vt:lpstr>
      <vt:lpstr>Gradimento genitori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Progettualità a.s. 2013-2014</dc:title>
  <dc:creator>..</dc:creator>
  <cp:lastModifiedBy>..</cp:lastModifiedBy>
  <cp:revision>91</cp:revision>
  <dcterms:created xsi:type="dcterms:W3CDTF">2014-03-09T18:52:36Z</dcterms:created>
  <dcterms:modified xsi:type="dcterms:W3CDTF">2015-05-28T16:13:29Z</dcterms:modified>
</cp:coreProperties>
</file>