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2" r:id="rId8"/>
    <p:sldId id="267" r:id="rId9"/>
    <p:sldId id="263" r:id="rId10"/>
    <p:sldId id="264" r:id="rId11"/>
    <p:sldId id="265" r:id="rId12"/>
    <p:sldId id="266"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59EE3A2-8FD9-499B-9908-158BEBFD9C4C}" type="datetimeFigureOut">
              <a:rPr lang="it-IT" smtClean="0"/>
              <a:t>12/02/2019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71BD0E0-545E-49F3-A594-73F9DE88D7FF}"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59EE3A2-8FD9-499B-9908-158BEBFD9C4C}" type="datetimeFigureOut">
              <a:rPr lang="it-IT" smtClean="0"/>
              <a:t>12/02/2019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59EE3A2-8FD9-499B-9908-158BEBFD9C4C}" type="datetimeFigureOut">
              <a:rPr lang="it-IT" smtClean="0"/>
              <a:t>12/02/2019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59EE3A2-8FD9-499B-9908-158BEBFD9C4C}" type="datetimeFigureOut">
              <a:rPr lang="it-IT" smtClean="0"/>
              <a:t>12/02/2019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71BD0E0-545E-49F3-A594-73F9DE88D7FF}"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59EE3A2-8FD9-499B-9908-158BEBFD9C4C}" type="datetimeFigureOut">
              <a:rPr lang="it-IT" smtClean="0"/>
              <a:t>12/02/2019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59EE3A2-8FD9-499B-9908-158BEBFD9C4C}" type="datetimeFigureOut">
              <a:rPr lang="it-IT" smtClean="0"/>
              <a:t>12/02/2019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71BD0E0-545E-49F3-A594-73F9DE88D7FF}"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smtClean="0"/>
              <a:t>Fare clic per modificare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59EE3A2-8FD9-499B-9908-158BEBFD9C4C}" type="datetimeFigureOut">
              <a:rPr lang="it-IT" smtClean="0"/>
              <a:t>12/02/2019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71BD0E0-545E-49F3-A594-73F9DE88D7FF}" type="slidenum">
              <a:rPr lang="it-IT" smtClean="0"/>
              <a:t>‹N›</a:t>
            </a:fld>
            <a:endParaRPr lang="it-IT"/>
          </a:p>
        </p:txBody>
      </p:sp>
      <p:sp>
        <p:nvSpPr>
          <p:cNvPr id="10" name="Title 9"/>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59EE3A2-8FD9-499B-9908-158BEBFD9C4C}" type="datetimeFigureOut">
              <a:rPr lang="it-IT" smtClean="0"/>
              <a:t>12/02/2019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EE3A2-8FD9-499B-9908-158BEBFD9C4C}" type="datetimeFigureOut">
              <a:rPr lang="it-IT" smtClean="0"/>
              <a:t>12/02/2019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59EE3A2-8FD9-499B-9908-158BEBFD9C4C}" type="datetimeFigureOut">
              <a:rPr lang="it-IT" smtClean="0"/>
              <a:t>12/02/2019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71BD0E0-545E-49F3-A594-73F9DE88D7FF}" type="slidenum">
              <a:rPr lang="it-IT" smtClean="0"/>
              <a:t>‹N›</a:t>
            </a:fld>
            <a:endParaRPr lang="it-IT"/>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59EE3A2-8FD9-499B-9908-158BEBFD9C4C}" type="datetimeFigureOut">
              <a:rPr lang="it-IT" smtClean="0"/>
              <a:t>12/02/2019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71BD0E0-545E-49F3-A594-73F9DE88D7FF}"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smtClean="0"/>
              <a:t>Fare clic per modificare lo stile del titolo</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59EE3A2-8FD9-499B-9908-158BEBFD9C4C}" type="datetimeFigureOut">
              <a:rPr lang="it-IT" smtClean="0"/>
              <a:t>12/02/2019</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71BD0E0-545E-49F3-A594-73F9DE88D7FF}"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547664" y="692696"/>
            <a:ext cx="6400800" cy="1752600"/>
          </a:xfrm>
        </p:spPr>
        <p:txBody>
          <a:bodyPr>
            <a:noAutofit/>
          </a:bodyPr>
          <a:lstStyle/>
          <a:p>
            <a:pPr algn="ctr"/>
            <a:r>
              <a:rPr lang="it-IT" sz="9600" b="1" dirty="0" smtClean="0">
                <a:solidFill>
                  <a:srgbClr val="FF0000"/>
                </a:solidFill>
              </a:rPr>
              <a:t>L’ESAME DI STATO 2018/19</a:t>
            </a:r>
          </a:p>
          <a:p>
            <a:pPr algn="ctr"/>
            <a:r>
              <a:rPr lang="it-IT" sz="2000" dirty="0" smtClean="0">
                <a:solidFill>
                  <a:schemeClr val="accent1">
                    <a:lumMod val="50000"/>
                  </a:schemeClr>
                </a:solidFill>
              </a:rPr>
              <a:t>Decreto </a:t>
            </a:r>
            <a:r>
              <a:rPr lang="it-IT" sz="2000" dirty="0">
                <a:solidFill>
                  <a:schemeClr val="accent1">
                    <a:lumMod val="50000"/>
                  </a:schemeClr>
                </a:solidFill>
              </a:rPr>
              <a:t>legislativo 13 aprile 2017 n. 62 </a:t>
            </a:r>
            <a:endParaRPr lang="it-IT" sz="2000" dirty="0" smtClean="0">
              <a:solidFill>
                <a:schemeClr val="accent1">
                  <a:lumMod val="50000"/>
                </a:schemeClr>
              </a:solidFill>
            </a:endParaRPr>
          </a:p>
          <a:p>
            <a:pPr algn="ctr"/>
            <a:r>
              <a:rPr lang="it-IT" sz="2000" dirty="0" smtClean="0">
                <a:solidFill>
                  <a:schemeClr val="accent1">
                    <a:lumMod val="50000"/>
                  </a:schemeClr>
                </a:solidFill>
              </a:rPr>
              <a:t>Decreto </a:t>
            </a:r>
            <a:r>
              <a:rPr lang="it-IT" sz="2000" dirty="0">
                <a:solidFill>
                  <a:schemeClr val="accent1">
                    <a:lumMod val="50000"/>
                  </a:schemeClr>
                </a:solidFill>
              </a:rPr>
              <a:t>Ministeriale n.769 del 26/11/2018 </a:t>
            </a:r>
            <a:endParaRPr lang="it-IT" sz="2000" dirty="0" smtClean="0">
              <a:solidFill>
                <a:schemeClr val="accent1">
                  <a:lumMod val="50000"/>
                </a:schemeClr>
              </a:solidFill>
            </a:endParaRPr>
          </a:p>
          <a:p>
            <a:pPr algn="ctr"/>
            <a:r>
              <a:rPr lang="it-IT" sz="2000" dirty="0">
                <a:solidFill>
                  <a:schemeClr val="accent1">
                    <a:lumMod val="50000"/>
                  </a:schemeClr>
                </a:solidFill>
              </a:rPr>
              <a:t>Decreto Ministeriale </a:t>
            </a:r>
            <a:r>
              <a:rPr lang="it-IT" sz="2000" dirty="0" smtClean="0">
                <a:solidFill>
                  <a:schemeClr val="accent1">
                    <a:lumMod val="50000"/>
                  </a:schemeClr>
                </a:solidFill>
              </a:rPr>
              <a:t>n.37/19</a:t>
            </a:r>
          </a:p>
          <a:p>
            <a:pPr algn="ctr"/>
            <a:r>
              <a:rPr lang="it-IT" sz="9600" b="1" dirty="0" smtClean="0">
                <a:solidFill>
                  <a:srgbClr val="FF0000"/>
                </a:solidFill>
              </a:rPr>
              <a:t> </a:t>
            </a:r>
            <a:endParaRPr lang="it-IT" sz="9600" b="1" dirty="0">
              <a:solidFill>
                <a:srgbClr val="FF0000"/>
              </a:solidFill>
            </a:endParaRPr>
          </a:p>
        </p:txBody>
      </p:sp>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1556792" cy="1556792"/>
          </a:xfrm>
          <a:prstGeom prst="rect">
            <a:avLst/>
          </a:prstGeom>
          <a:ln>
            <a:noFill/>
          </a:ln>
          <a:effectLst>
            <a:softEdge rad="112500"/>
          </a:effectLst>
        </p:spPr>
      </p:pic>
    </p:spTree>
    <p:extLst>
      <p:ext uri="{BB962C8B-B14F-4D97-AF65-F5344CB8AC3E}">
        <p14:creationId xmlns:p14="http://schemas.microsoft.com/office/powerpoint/2010/main" val="256958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95536" y="620688"/>
            <a:ext cx="8352928" cy="5539978"/>
          </a:xfrm>
          <a:prstGeom prst="rect">
            <a:avLst/>
          </a:prstGeom>
        </p:spPr>
        <p:txBody>
          <a:bodyPr wrap="square">
            <a:spAutoFit/>
          </a:bodyPr>
          <a:lstStyle/>
          <a:p>
            <a:pPr algn="ctr"/>
            <a:r>
              <a:rPr lang="it-IT" sz="2400" b="1" dirty="0" smtClean="0"/>
              <a:t>PERCORSI DI COMPETENZE </a:t>
            </a:r>
            <a:r>
              <a:rPr lang="it-IT" sz="2400" b="1" dirty="0" smtClean="0">
                <a:solidFill>
                  <a:srgbClr val="FF0000"/>
                </a:solidFill>
              </a:rPr>
              <a:t>TRASVERSALI</a:t>
            </a:r>
            <a:r>
              <a:rPr lang="it-IT" sz="2400" b="1" dirty="0" smtClean="0"/>
              <a:t>  D’</a:t>
            </a:r>
            <a:r>
              <a:rPr lang="it-IT" sz="2400" b="1" dirty="0" smtClean="0">
                <a:solidFill>
                  <a:srgbClr val="FF0000"/>
                </a:solidFill>
              </a:rPr>
              <a:t>ORIENTAMENTO</a:t>
            </a:r>
            <a:r>
              <a:rPr lang="it-IT" sz="2400" b="1" dirty="0" smtClean="0"/>
              <a:t> </a:t>
            </a:r>
            <a:r>
              <a:rPr lang="it-IT" sz="2400" dirty="0" smtClean="0"/>
              <a:t>(alternanza scuola lavoro)</a:t>
            </a:r>
          </a:p>
          <a:p>
            <a:endParaRPr lang="it-IT" dirty="0"/>
          </a:p>
          <a:p>
            <a:pPr algn="just">
              <a:lnSpc>
                <a:spcPct val="150000"/>
              </a:lnSpc>
            </a:pPr>
            <a:r>
              <a:rPr lang="it-IT" dirty="0" smtClean="0"/>
              <a:t>Riflessioni </a:t>
            </a:r>
            <a:r>
              <a:rPr lang="it-IT" b="1" dirty="0" smtClean="0"/>
              <a:t>critiche argomentate</a:t>
            </a:r>
            <a:r>
              <a:rPr lang="it-IT" dirty="0" smtClean="0"/>
              <a:t> sull’esperienza triennale di ASL che mettano in evidenza le competenze trasversali in merito alla capacità di:</a:t>
            </a:r>
          </a:p>
          <a:p>
            <a:pPr marL="285750" indent="-285750" algn="just">
              <a:lnSpc>
                <a:spcPct val="150000"/>
              </a:lnSpc>
              <a:buFont typeface="Wingdings" pitchFamily="2" charset="2"/>
              <a:buChar char="v"/>
            </a:pPr>
            <a:r>
              <a:rPr lang="it-IT" dirty="0" smtClean="0"/>
              <a:t>Diagnosticare contesti e situazioni </a:t>
            </a:r>
          </a:p>
          <a:p>
            <a:pPr marL="285750" indent="-285750" algn="just">
              <a:lnSpc>
                <a:spcPct val="150000"/>
              </a:lnSpc>
              <a:buFont typeface="Wingdings" pitchFamily="2" charset="2"/>
              <a:buChar char="v"/>
            </a:pPr>
            <a:r>
              <a:rPr lang="it-IT" dirty="0" smtClean="0"/>
              <a:t>Relazionarsi all’interno dello spazio fisico e sociale (orientamento)</a:t>
            </a:r>
          </a:p>
          <a:p>
            <a:pPr marL="285750" indent="-285750" algn="just">
              <a:lnSpc>
                <a:spcPct val="150000"/>
              </a:lnSpc>
              <a:buFont typeface="Wingdings" pitchFamily="2" charset="2"/>
              <a:buChar char="v"/>
            </a:pPr>
            <a:r>
              <a:rPr lang="it-IT" dirty="0" smtClean="0"/>
              <a:t>Riflettere in maniera critica sul proprio modo di agire e sulle competenze acquisite (processo di autovalutazione)</a:t>
            </a:r>
          </a:p>
          <a:p>
            <a:pPr algn="just"/>
            <a:endParaRPr lang="it-IT" dirty="0" smtClean="0"/>
          </a:p>
          <a:p>
            <a:pPr algn="just"/>
            <a:endParaRPr lang="it-IT" dirty="0" smtClean="0"/>
          </a:p>
          <a:p>
            <a:pPr algn="ctr"/>
            <a:r>
              <a:rPr lang="it-IT" b="1" dirty="0" smtClean="0">
                <a:solidFill>
                  <a:srgbClr val="FF0000"/>
                </a:solidFill>
              </a:rPr>
              <a:t>CAPACITÀ DI RIFLETTERE SUL PROCESSO, NON CRONACA DELLE ATTIVITÀ SVOLTE </a:t>
            </a:r>
          </a:p>
          <a:p>
            <a:endParaRPr lang="it-IT" dirty="0"/>
          </a:p>
          <a:p>
            <a:endParaRPr lang="it-IT" dirty="0" smtClean="0"/>
          </a:p>
          <a:p>
            <a:endParaRPr lang="it-IT" dirty="0"/>
          </a:p>
        </p:txBody>
      </p:sp>
    </p:spTree>
    <p:extLst>
      <p:ext uri="{BB962C8B-B14F-4D97-AF65-F5344CB8AC3E}">
        <p14:creationId xmlns:p14="http://schemas.microsoft.com/office/powerpoint/2010/main" val="3890363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539552" y="731520"/>
            <a:ext cx="7992888" cy="4425672"/>
          </a:xfrm>
        </p:spPr>
        <p:txBody>
          <a:bodyPr/>
          <a:lstStyle/>
          <a:p>
            <a:pPr marL="45720" indent="0" algn="ctr">
              <a:buNone/>
            </a:pPr>
            <a:r>
              <a:rPr lang="it-IT" b="1" dirty="0">
                <a:solidFill>
                  <a:srgbClr val="FF0000"/>
                </a:solidFill>
              </a:rPr>
              <a:t>Cittadinanza e </a:t>
            </a:r>
            <a:r>
              <a:rPr lang="it-IT" b="1" dirty="0" smtClean="0">
                <a:solidFill>
                  <a:srgbClr val="FF0000"/>
                </a:solidFill>
              </a:rPr>
              <a:t>Costituzione</a:t>
            </a:r>
          </a:p>
          <a:p>
            <a:pPr marL="45720" indent="0" algn="ctr">
              <a:buNone/>
            </a:pPr>
            <a:endParaRPr lang="it-IT" b="1" dirty="0" smtClean="0"/>
          </a:p>
          <a:p>
            <a:pPr marL="45720" indent="0" algn="just">
              <a:lnSpc>
                <a:spcPct val="150000"/>
              </a:lnSpc>
              <a:spcBef>
                <a:spcPts val="0"/>
              </a:spcBef>
              <a:spcAft>
                <a:spcPts val="0"/>
              </a:spcAft>
              <a:buNone/>
            </a:pPr>
            <a:r>
              <a:rPr lang="it-IT" sz="2000" dirty="0" smtClean="0">
                <a:solidFill>
                  <a:schemeClr val="tx1"/>
                </a:solidFill>
              </a:rPr>
              <a:t>Analisi delle esperienze proposte dai </a:t>
            </a:r>
            <a:r>
              <a:rPr lang="it-IT" sz="2000" dirty="0" err="1" smtClean="0">
                <a:solidFill>
                  <a:schemeClr val="tx1"/>
                </a:solidFill>
              </a:rPr>
              <a:t>Cdc</a:t>
            </a:r>
            <a:r>
              <a:rPr lang="it-IT" sz="2000" dirty="0" smtClean="0">
                <a:solidFill>
                  <a:schemeClr val="tx1"/>
                </a:solidFill>
              </a:rPr>
              <a:t> durante il percorso formativo</a:t>
            </a:r>
            <a:r>
              <a:rPr lang="it-IT" sz="2000" dirty="0">
                <a:solidFill>
                  <a:schemeClr val="tx1"/>
                </a:solidFill>
              </a:rPr>
              <a:t>, che hanno contribuito all’acquisizione/consolidamento dei concetti legati ai valori della responsabilità, legalità, partecipazione e </a:t>
            </a:r>
            <a:r>
              <a:rPr lang="it-IT" sz="2000" dirty="0" smtClean="0">
                <a:solidFill>
                  <a:schemeClr val="tx1"/>
                </a:solidFill>
              </a:rPr>
              <a:t>solidarietà</a:t>
            </a:r>
            <a:r>
              <a:rPr lang="it-IT" sz="2000" b="1" dirty="0" smtClean="0">
                <a:solidFill>
                  <a:schemeClr val="tx1"/>
                </a:solidFill>
              </a:rPr>
              <a:t>, </a:t>
            </a:r>
            <a:r>
              <a:rPr lang="it-IT" sz="2000" dirty="0" smtClean="0">
                <a:solidFill>
                  <a:schemeClr val="tx1"/>
                </a:solidFill>
              </a:rPr>
              <a:t>riportate nel documento del 15 maggio. (es. collaborazioni con associazioni operanti sul sociale, visite culturali/ambientali, partecipazioni a concorsi, sviluppo di temi contro il disagio giovanile, ecc..)</a:t>
            </a:r>
            <a:endParaRPr lang="it-IT" dirty="0">
              <a:solidFill>
                <a:schemeClr val="tx1"/>
              </a:solidFill>
            </a:endParaRPr>
          </a:p>
        </p:txBody>
      </p:sp>
    </p:spTree>
    <p:extLst>
      <p:ext uri="{BB962C8B-B14F-4D97-AF65-F5344CB8AC3E}">
        <p14:creationId xmlns:p14="http://schemas.microsoft.com/office/powerpoint/2010/main" val="145283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622848" y="828297"/>
            <a:ext cx="3454792" cy="430887"/>
          </a:xfrm>
          <a:prstGeom prst="rect">
            <a:avLst/>
          </a:prstGeom>
          <a:noFill/>
        </p:spPr>
        <p:txBody>
          <a:bodyPr wrap="none" rtlCol="0">
            <a:spAutoFit/>
          </a:bodyPr>
          <a:lstStyle/>
          <a:p>
            <a:pPr algn="ctr"/>
            <a:r>
              <a:rPr lang="it-IT" sz="2200" b="1" dirty="0" smtClean="0">
                <a:solidFill>
                  <a:srgbClr val="FF0000"/>
                </a:solidFill>
              </a:rPr>
              <a:t>Analisi di un documento </a:t>
            </a:r>
            <a:endParaRPr lang="it-IT" sz="2200" b="1" dirty="0">
              <a:solidFill>
                <a:srgbClr val="FF0000"/>
              </a:solidFill>
            </a:endParaRPr>
          </a:p>
        </p:txBody>
      </p:sp>
      <p:sp>
        <p:nvSpPr>
          <p:cNvPr id="5" name="CasellaDiTesto 4"/>
          <p:cNvSpPr txBox="1"/>
          <p:nvPr/>
        </p:nvSpPr>
        <p:spPr>
          <a:xfrm>
            <a:off x="611560" y="2117183"/>
            <a:ext cx="7992888" cy="2585323"/>
          </a:xfrm>
          <a:prstGeom prst="rect">
            <a:avLst/>
          </a:prstGeom>
          <a:noFill/>
        </p:spPr>
        <p:txBody>
          <a:bodyPr wrap="square" rtlCol="0">
            <a:spAutoFit/>
          </a:bodyPr>
          <a:lstStyle/>
          <a:p>
            <a:pPr algn="just">
              <a:lnSpc>
                <a:spcPct val="150000"/>
              </a:lnSpc>
            </a:pPr>
            <a:r>
              <a:rPr lang="it-IT" dirty="0" smtClean="0"/>
              <a:t>Il </a:t>
            </a:r>
            <a:r>
              <a:rPr lang="it-IT" dirty="0"/>
              <a:t>candidato potrà sorteggiare tra più </a:t>
            </a:r>
            <a:r>
              <a:rPr lang="it-IT" dirty="0" smtClean="0"/>
              <a:t> proposte preparate </a:t>
            </a:r>
            <a:r>
              <a:rPr lang="it-IT" dirty="0"/>
              <a:t>in numero superiore di due al numero degli allievi </a:t>
            </a:r>
            <a:r>
              <a:rPr lang="it-IT" dirty="0" smtClean="0"/>
              <a:t>della classe.</a:t>
            </a:r>
          </a:p>
          <a:p>
            <a:pPr algn="just">
              <a:lnSpc>
                <a:spcPct val="150000"/>
              </a:lnSpc>
            </a:pPr>
            <a:r>
              <a:rPr lang="it-IT" dirty="0" smtClean="0"/>
              <a:t>Dovrà argomentare sul brano proposto dimostrando capacità di rielaborazione critica con eventuali collegamenti interdisciplinari.</a:t>
            </a:r>
          </a:p>
          <a:p>
            <a:pPr algn="just">
              <a:lnSpc>
                <a:spcPct val="150000"/>
              </a:lnSpc>
            </a:pPr>
            <a:endParaRPr lang="it-IT" dirty="0"/>
          </a:p>
          <a:p>
            <a:pPr algn="just">
              <a:lnSpc>
                <a:spcPct val="150000"/>
              </a:lnSpc>
            </a:pPr>
            <a:r>
              <a:rPr lang="it-IT" dirty="0" smtClean="0"/>
              <a:t>Infine potrà visionare ed </a:t>
            </a:r>
            <a:r>
              <a:rPr lang="it-IT" smtClean="0"/>
              <a:t>eventualmente commentare le prove scritte.</a:t>
            </a:r>
            <a:endParaRPr lang="it-IT" dirty="0"/>
          </a:p>
        </p:txBody>
      </p:sp>
    </p:spTree>
    <p:extLst>
      <p:ext uri="{BB962C8B-B14F-4D97-AF65-F5344CB8AC3E}">
        <p14:creationId xmlns:p14="http://schemas.microsoft.com/office/powerpoint/2010/main" val="669250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899592" y="2276872"/>
            <a:ext cx="7272808" cy="3672408"/>
          </a:xfrm>
        </p:spPr>
        <p:txBody>
          <a:bodyPr>
            <a:normAutofit/>
          </a:bodyPr>
          <a:lstStyle/>
          <a:p>
            <a:pPr marL="45720" indent="0" algn="just">
              <a:buNone/>
            </a:pPr>
            <a:r>
              <a:rPr lang="it-IT" dirty="0" smtClean="0"/>
              <a:t>La </a:t>
            </a:r>
            <a:r>
              <a:rPr lang="it-IT" dirty="0"/>
              <a:t>valutazione ha per oggetto il processo formativo e i risultati di apprendimento delle alunne e degli alunni, delle studentesse e degli studenti delle istituzioni scolastiche del sistema nazionale di istruzione e formazione, ha </a:t>
            </a:r>
            <a:r>
              <a:rPr lang="it-IT" b="1" dirty="0" smtClean="0"/>
              <a:t>finalità </a:t>
            </a:r>
            <a:r>
              <a:rPr lang="it-IT" b="1" dirty="0"/>
              <a:t>formativa </a:t>
            </a:r>
            <a:r>
              <a:rPr lang="it-IT" dirty="0"/>
              <a:t>ed educativa e concorre al miglioramento degli apprendimenti e al successo formativo degli stessi, </a:t>
            </a:r>
            <a:r>
              <a:rPr lang="it-IT" b="1" dirty="0"/>
              <a:t>documenta lo sviluppo </a:t>
            </a:r>
            <a:r>
              <a:rPr lang="it-IT" b="1" dirty="0" smtClean="0"/>
              <a:t>dell'identità </a:t>
            </a:r>
            <a:r>
              <a:rPr lang="it-IT" b="1" dirty="0"/>
              <a:t>personale</a:t>
            </a:r>
            <a:r>
              <a:rPr lang="it-IT" dirty="0"/>
              <a:t> e promuove la autovalutazione di ciascuno in relazione alle acquisizioni di conoscenze, </a:t>
            </a:r>
            <a:r>
              <a:rPr lang="it-IT" dirty="0" smtClean="0"/>
              <a:t>abilità </a:t>
            </a:r>
            <a:r>
              <a:rPr lang="it-IT" dirty="0"/>
              <a:t>e competenze. </a:t>
            </a:r>
          </a:p>
        </p:txBody>
      </p:sp>
      <p:sp>
        <p:nvSpPr>
          <p:cNvPr id="4" name="CasellaDiTesto 3"/>
          <p:cNvSpPr txBox="1"/>
          <p:nvPr/>
        </p:nvSpPr>
        <p:spPr>
          <a:xfrm>
            <a:off x="760933" y="1052736"/>
            <a:ext cx="7805342" cy="769441"/>
          </a:xfrm>
          <a:prstGeom prst="rect">
            <a:avLst/>
          </a:prstGeom>
          <a:noFill/>
        </p:spPr>
        <p:txBody>
          <a:bodyPr wrap="none" rtlCol="0">
            <a:spAutoFit/>
          </a:bodyPr>
          <a:lstStyle/>
          <a:p>
            <a:pPr algn="ctr"/>
            <a:r>
              <a:rPr lang="it-IT" sz="2200" b="1" dirty="0">
                <a:solidFill>
                  <a:prstClr val="black">
                    <a:lumMod val="75000"/>
                    <a:lumOff val="25000"/>
                  </a:prstClr>
                </a:solidFill>
              </a:rPr>
              <a:t>Art. 1 Principi. </a:t>
            </a:r>
            <a:endParaRPr lang="it-IT" sz="2200" b="1" dirty="0" smtClean="0">
              <a:solidFill>
                <a:prstClr val="black">
                  <a:lumMod val="75000"/>
                  <a:lumOff val="25000"/>
                </a:prstClr>
              </a:solidFill>
            </a:endParaRPr>
          </a:p>
          <a:p>
            <a:r>
              <a:rPr lang="it-IT" sz="2200" b="1" dirty="0" smtClean="0">
                <a:solidFill>
                  <a:prstClr val="black">
                    <a:lumMod val="75000"/>
                    <a:lumOff val="25000"/>
                  </a:prstClr>
                </a:solidFill>
              </a:rPr>
              <a:t>Oggetto </a:t>
            </a:r>
            <a:r>
              <a:rPr lang="it-IT" sz="2200" b="1" dirty="0">
                <a:solidFill>
                  <a:prstClr val="black">
                    <a:lumMod val="75000"/>
                    <a:lumOff val="25000"/>
                  </a:prstClr>
                </a:solidFill>
              </a:rPr>
              <a:t>e finalità della valutazione e della certificazione </a:t>
            </a:r>
            <a:endParaRPr lang="it-IT" b="1" dirty="0"/>
          </a:p>
        </p:txBody>
      </p:sp>
    </p:spTree>
    <p:extLst>
      <p:ext uri="{BB962C8B-B14F-4D97-AF65-F5344CB8AC3E}">
        <p14:creationId xmlns:p14="http://schemas.microsoft.com/office/powerpoint/2010/main" val="4226718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1143000" y="548680"/>
            <a:ext cx="6400800" cy="648072"/>
          </a:xfrm>
        </p:spPr>
        <p:txBody>
          <a:bodyPr>
            <a:noAutofit/>
          </a:bodyPr>
          <a:lstStyle/>
          <a:p>
            <a:pPr marL="45720" indent="0">
              <a:buNone/>
            </a:pPr>
            <a:r>
              <a:rPr lang="it-IT" sz="2800" b="1" dirty="0">
                <a:solidFill>
                  <a:srgbClr val="FF0000"/>
                </a:solidFill>
              </a:rPr>
              <a:t>I PRINCIPALI ELEMENTI DI NOVITÀ</a:t>
            </a:r>
          </a:p>
        </p:txBody>
      </p:sp>
      <p:sp>
        <p:nvSpPr>
          <p:cNvPr id="4" name="CasellaDiTesto 3"/>
          <p:cNvSpPr txBox="1"/>
          <p:nvPr/>
        </p:nvSpPr>
        <p:spPr>
          <a:xfrm>
            <a:off x="611560" y="1268760"/>
            <a:ext cx="8136904" cy="5078313"/>
          </a:xfrm>
          <a:prstGeom prst="rect">
            <a:avLst/>
          </a:prstGeom>
          <a:noFill/>
        </p:spPr>
        <p:txBody>
          <a:bodyPr wrap="square" rtlCol="0">
            <a:spAutoFit/>
          </a:bodyPr>
          <a:lstStyle/>
          <a:p>
            <a:pPr>
              <a:lnSpc>
                <a:spcPct val="150000"/>
              </a:lnSpc>
            </a:pPr>
            <a:r>
              <a:rPr lang="it-IT" sz="2400" dirty="0" smtClean="0"/>
              <a:t>1) I requisiti per l’ammissione all’esame</a:t>
            </a:r>
          </a:p>
          <a:p>
            <a:pPr>
              <a:lnSpc>
                <a:spcPct val="150000"/>
              </a:lnSpc>
            </a:pPr>
            <a:r>
              <a:rPr lang="it-IT" sz="2400" dirty="0" smtClean="0"/>
              <a:t>2) L’incremento del peso del credito scolastico</a:t>
            </a:r>
          </a:p>
          <a:p>
            <a:pPr>
              <a:lnSpc>
                <a:spcPct val="150000"/>
              </a:lnSpc>
            </a:pPr>
            <a:r>
              <a:rPr lang="it-IT" sz="2400" dirty="0" smtClean="0"/>
              <a:t>3) Le modifiche nella struttura e nell’organizzazione</a:t>
            </a:r>
          </a:p>
          <a:p>
            <a:pPr>
              <a:lnSpc>
                <a:spcPct val="150000"/>
              </a:lnSpc>
            </a:pPr>
            <a:r>
              <a:rPr lang="it-IT" sz="2400" dirty="0" smtClean="0"/>
              <a:t>    delle prove di esame (prima e seconda prova </a:t>
            </a:r>
          </a:p>
          <a:p>
            <a:pPr>
              <a:lnSpc>
                <a:spcPct val="150000"/>
              </a:lnSpc>
            </a:pPr>
            <a:r>
              <a:rPr lang="it-IT" sz="2400" dirty="0"/>
              <a:t> </a:t>
            </a:r>
            <a:r>
              <a:rPr lang="it-IT" sz="2400" dirty="0" smtClean="0"/>
              <a:t>   scritta; colloquio)</a:t>
            </a:r>
          </a:p>
          <a:p>
            <a:pPr>
              <a:lnSpc>
                <a:spcPct val="150000"/>
              </a:lnSpc>
            </a:pPr>
            <a:r>
              <a:rPr lang="it-IT" sz="2400" dirty="0" smtClean="0"/>
              <a:t>4) L’abolizione della terza prova e della tesina </a:t>
            </a:r>
          </a:p>
          <a:p>
            <a:pPr>
              <a:lnSpc>
                <a:spcPct val="150000"/>
              </a:lnSpc>
            </a:pPr>
            <a:r>
              <a:rPr lang="it-IT" sz="2400" dirty="0"/>
              <a:t> </a:t>
            </a:r>
            <a:r>
              <a:rPr lang="it-IT" sz="2400" dirty="0" smtClean="0"/>
              <a:t>   interdisciplinare </a:t>
            </a:r>
          </a:p>
          <a:p>
            <a:pPr>
              <a:lnSpc>
                <a:spcPct val="150000"/>
              </a:lnSpc>
            </a:pPr>
            <a:r>
              <a:rPr lang="it-IT" sz="2400" dirty="0" smtClean="0"/>
              <a:t>5) L’introduzione delle prove Standardizzate</a:t>
            </a:r>
          </a:p>
          <a:p>
            <a:pPr>
              <a:lnSpc>
                <a:spcPct val="150000"/>
              </a:lnSpc>
            </a:pPr>
            <a:r>
              <a:rPr lang="it-IT" sz="2400" dirty="0" smtClean="0"/>
              <a:t>    Nazionali (INVALSI)</a:t>
            </a:r>
            <a:endParaRPr lang="it-IT" sz="2400" dirty="0"/>
          </a:p>
        </p:txBody>
      </p:sp>
    </p:spTree>
    <p:extLst>
      <p:ext uri="{BB962C8B-B14F-4D97-AF65-F5344CB8AC3E}">
        <p14:creationId xmlns:p14="http://schemas.microsoft.com/office/powerpoint/2010/main" val="1607983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173744" y="458271"/>
            <a:ext cx="6476453" cy="523220"/>
          </a:xfrm>
          <a:prstGeom prst="rect">
            <a:avLst/>
          </a:prstGeom>
          <a:noFill/>
        </p:spPr>
        <p:txBody>
          <a:bodyPr wrap="none" rtlCol="0">
            <a:spAutoFit/>
          </a:bodyPr>
          <a:lstStyle/>
          <a:p>
            <a:pPr lvl="0" algn="ctr"/>
            <a:r>
              <a:rPr lang="it-IT" sz="2800" b="1" dirty="0">
                <a:solidFill>
                  <a:srgbClr val="FF0000"/>
                </a:solidFill>
              </a:rPr>
              <a:t>I requisiti per l’ammissione all’esame</a:t>
            </a:r>
          </a:p>
        </p:txBody>
      </p:sp>
      <p:sp>
        <p:nvSpPr>
          <p:cNvPr id="6" name="CasellaDiTesto 5"/>
          <p:cNvSpPr txBox="1"/>
          <p:nvPr/>
        </p:nvSpPr>
        <p:spPr>
          <a:xfrm>
            <a:off x="323528" y="1268760"/>
            <a:ext cx="8496944" cy="4662815"/>
          </a:xfrm>
          <a:prstGeom prst="rect">
            <a:avLst/>
          </a:prstGeom>
          <a:noFill/>
        </p:spPr>
        <p:txBody>
          <a:bodyPr wrap="square" rtlCol="0">
            <a:spAutoFit/>
          </a:bodyPr>
          <a:lstStyle/>
          <a:p>
            <a:pPr algn="just">
              <a:lnSpc>
                <a:spcPct val="150000"/>
              </a:lnSpc>
            </a:pPr>
            <a:r>
              <a:rPr lang="it-IT" dirty="0" smtClean="0"/>
              <a:t>1) frequenza per almeno tre quarti del monte ore personalizzato</a:t>
            </a:r>
          </a:p>
          <a:p>
            <a:pPr algn="just">
              <a:lnSpc>
                <a:spcPct val="150000"/>
              </a:lnSpc>
            </a:pPr>
            <a:r>
              <a:rPr lang="it-IT" dirty="0" smtClean="0"/>
              <a:t>2) partecipazione, durante l’ultimo anno di corso, alle prove predisposte dall’INVALSI</a:t>
            </a:r>
            <a:r>
              <a:rPr lang="it-IT" b="1" dirty="0" smtClean="0"/>
              <a:t>(anche se non requisito di ammissione è comunque obbligatorio)</a:t>
            </a:r>
          </a:p>
          <a:p>
            <a:pPr algn="just">
              <a:lnSpc>
                <a:spcPct val="150000"/>
              </a:lnSpc>
            </a:pPr>
            <a:r>
              <a:rPr lang="it-IT" dirty="0" smtClean="0"/>
              <a:t>3) svolgimento delle attività di alternanza scuola-lavoro secondo quanto previsto dall’indirizzo di studio nel secondo biennio e nell’ultimo anno di corso </a:t>
            </a:r>
            <a:r>
              <a:rPr lang="it-IT" dirty="0" smtClean="0">
                <a:solidFill>
                  <a:srgbClr val="FF0000"/>
                </a:solidFill>
              </a:rPr>
              <a:t>*</a:t>
            </a:r>
          </a:p>
          <a:p>
            <a:pPr algn="just">
              <a:lnSpc>
                <a:spcPct val="150000"/>
              </a:lnSpc>
            </a:pPr>
            <a:r>
              <a:rPr lang="it-IT" dirty="0" smtClean="0"/>
              <a:t>4) votazione non inferiore a sei decimi in ciascuna disciplina o gruppo di discipline valutate con un unico voto e un voto di comportamento non inferiore a sei decimi (con possibilità di ammettere con provvedimento motivato nel caso di una insufficienza in una sola disciplina)</a:t>
            </a:r>
          </a:p>
          <a:p>
            <a:pPr>
              <a:lnSpc>
                <a:spcPct val="150000"/>
              </a:lnSpc>
            </a:pPr>
            <a:r>
              <a:rPr lang="it-IT" dirty="0" smtClean="0">
                <a:solidFill>
                  <a:srgbClr val="FF0000"/>
                </a:solidFill>
              </a:rPr>
              <a:t>*</a:t>
            </a:r>
            <a:r>
              <a:rPr lang="it-IT" dirty="0" smtClean="0"/>
              <a:t> </a:t>
            </a:r>
            <a:r>
              <a:rPr lang="it-IT" dirty="0" smtClean="0">
                <a:solidFill>
                  <a:srgbClr val="FF0000"/>
                </a:solidFill>
              </a:rPr>
              <a:t>requisito non applicabile all’anno scolastico 2018/19 a seguito del Decreto </a:t>
            </a:r>
            <a:r>
              <a:rPr lang="it-IT" dirty="0" err="1" smtClean="0">
                <a:solidFill>
                  <a:srgbClr val="FF0000"/>
                </a:solidFill>
              </a:rPr>
              <a:t>milleproroghe</a:t>
            </a:r>
            <a:r>
              <a:rPr lang="it-IT" dirty="0">
                <a:solidFill>
                  <a:srgbClr val="FF0000"/>
                </a:solidFill>
              </a:rPr>
              <a:t> </a:t>
            </a:r>
            <a:r>
              <a:rPr lang="it-IT" dirty="0" smtClean="0">
                <a:solidFill>
                  <a:srgbClr val="FF0000"/>
                </a:solidFill>
              </a:rPr>
              <a:t>(convertito con Legge n.108 del 21 settembre 2018)</a:t>
            </a:r>
            <a:endParaRPr lang="it-IT" dirty="0">
              <a:solidFill>
                <a:srgbClr val="FF0000"/>
              </a:solidFill>
            </a:endParaRPr>
          </a:p>
        </p:txBody>
      </p:sp>
    </p:spTree>
    <p:extLst>
      <p:ext uri="{BB962C8B-B14F-4D97-AF65-F5344CB8AC3E}">
        <p14:creationId xmlns:p14="http://schemas.microsoft.com/office/powerpoint/2010/main" val="3974703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9927" y="421401"/>
            <a:ext cx="8004564" cy="430887"/>
          </a:xfrm>
          <a:prstGeom prst="rect">
            <a:avLst/>
          </a:prstGeom>
          <a:noFill/>
        </p:spPr>
        <p:txBody>
          <a:bodyPr wrap="none" rtlCol="0">
            <a:spAutoFit/>
          </a:bodyPr>
          <a:lstStyle/>
          <a:p>
            <a:r>
              <a:rPr lang="it-IT" sz="2200" b="1" dirty="0" smtClean="0">
                <a:solidFill>
                  <a:srgbClr val="FF0000"/>
                </a:solidFill>
              </a:rPr>
              <a:t>L’incremento del peso del credito scolastico(max.40 punti)</a:t>
            </a:r>
            <a:endParaRPr lang="it-IT" sz="2200" b="1" dirty="0">
              <a:solidFill>
                <a:srgbClr val="FF0000"/>
              </a:solidFill>
            </a:endParaRPr>
          </a:p>
        </p:txBody>
      </p:sp>
      <p:sp>
        <p:nvSpPr>
          <p:cNvPr id="5" name="CasellaDiTesto 4"/>
          <p:cNvSpPr txBox="1"/>
          <p:nvPr/>
        </p:nvSpPr>
        <p:spPr>
          <a:xfrm>
            <a:off x="611560" y="1124744"/>
            <a:ext cx="7882202" cy="2169825"/>
          </a:xfrm>
          <a:prstGeom prst="rect">
            <a:avLst/>
          </a:prstGeom>
          <a:noFill/>
        </p:spPr>
        <p:txBody>
          <a:bodyPr wrap="square" rtlCol="0">
            <a:spAutoFit/>
          </a:bodyPr>
          <a:lstStyle/>
          <a:p>
            <a:pPr algn="just">
              <a:lnSpc>
                <a:spcPct val="150000"/>
              </a:lnSpc>
            </a:pPr>
            <a:r>
              <a:rPr lang="it-IT" dirty="0" smtClean="0"/>
              <a:t>-Da 25 punti– legislazione previgente - a 40 punti(12 + 13+ 15)</a:t>
            </a:r>
          </a:p>
          <a:p>
            <a:pPr algn="just">
              <a:lnSpc>
                <a:spcPct val="150000"/>
              </a:lnSpc>
            </a:pPr>
            <a:r>
              <a:rPr lang="it-IT" dirty="0" smtClean="0"/>
              <a:t>- L’attribuzione del credito (TABELLA  A)</a:t>
            </a:r>
          </a:p>
          <a:p>
            <a:pPr algn="just">
              <a:lnSpc>
                <a:spcPct val="150000"/>
              </a:lnSpc>
            </a:pPr>
            <a:r>
              <a:rPr lang="it-IT" dirty="0" smtClean="0"/>
              <a:t>- Per i candidati che sostengono l’esame nel periodo transitorio (</a:t>
            </a:r>
            <a:r>
              <a:rPr lang="it-IT" dirty="0" err="1" smtClean="0"/>
              <a:t>aa.ss</a:t>
            </a:r>
            <a:r>
              <a:rPr lang="it-IT" dirty="0" smtClean="0"/>
              <a:t>. 2018/2019 e 2019/2020): aggiornamento del credito attribuito in base alla tabella di conversione</a:t>
            </a:r>
            <a:endParaRPr lang="it-IT"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789040"/>
            <a:ext cx="7632847" cy="2304256"/>
          </a:xfrm>
          <a:prstGeom prst="rect">
            <a:avLst/>
          </a:prstGeom>
          <a:ln>
            <a:noFill/>
          </a:ln>
          <a:effectLst>
            <a:outerShdw blurRad="292100" dist="139700" dir="2700000" algn="tl" rotWithShape="0">
              <a:srgbClr val="333333">
                <a:alpha val="65000"/>
              </a:srgbClr>
            </a:outerShdw>
          </a:effectLst>
        </p:spPr>
      </p:pic>
      <p:sp>
        <p:nvSpPr>
          <p:cNvPr id="8" name="Rettangolo 7"/>
          <p:cNvSpPr/>
          <p:nvPr/>
        </p:nvSpPr>
        <p:spPr>
          <a:xfrm>
            <a:off x="3871928" y="3244334"/>
            <a:ext cx="1361463" cy="369332"/>
          </a:xfrm>
          <a:prstGeom prst="rect">
            <a:avLst/>
          </a:prstGeom>
        </p:spPr>
        <p:txBody>
          <a:bodyPr wrap="none">
            <a:spAutoFit/>
          </a:bodyPr>
          <a:lstStyle/>
          <a:p>
            <a:r>
              <a:rPr lang="it-IT" dirty="0" smtClean="0"/>
              <a:t>TABELLA  A </a:t>
            </a:r>
            <a:endParaRPr lang="it-IT" dirty="0"/>
          </a:p>
        </p:txBody>
      </p:sp>
    </p:spTree>
    <p:extLst>
      <p:ext uri="{BB962C8B-B14F-4D97-AF65-F5344CB8AC3E}">
        <p14:creationId xmlns:p14="http://schemas.microsoft.com/office/powerpoint/2010/main" val="460259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403648" y="836712"/>
            <a:ext cx="6768752" cy="1046440"/>
          </a:xfrm>
          <a:prstGeom prst="rect">
            <a:avLst/>
          </a:prstGeom>
        </p:spPr>
        <p:txBody>
          <a:bodyPr wrap="square">
            <a:spAutoFit/>
          </a:bodyPr>
          <a:lstStyle/>
          <a:p>
            <a:pPr algn="ctr"/>
            <a:r>
              <a:rPr lang="it-IT" sz="2200" b="1" dirty="0" smtClean="0">
                <a:solidFill>
                  <a:srgbClr val="FF0000"/>
                </a:solidFill>
              </a:rPr>
              <a:t>Le modifiche nella struttura e nell’organizzazione delle prove di esame</a:t>
            </a:r>
          </a:p>
          <a:p>
            <a:pPr algn="ctr"/>
            <a:endParaRPr lang="it-IT" b="1" dirty="0"/>
          </a:p>
        </p:txBody>
      </p:sp>
      <p:sp>
        <p:nvSpPr>
          <p:cNvPr id="5" name="Rettangolo 4"/>
          <p:cNvSpPr/>
          <p:nvPr/>
        </p:nvSpPr>
        <p:spPr>
          <a:xfrm>
            <a:off x="783463" y="2204864"/>
            <a:ext cx="7416824" cy="2446824"/>
          </a:xfrm>
          <a:prstGeom prst="rect">
            <a:avLst/>
          </a:prstGeom>
        </p:spPr>
        <p:txBody>
          <a:bodyPr wrap="square">
            <a:spAutoFit/>
          </a:bodyPr>
          <a:lstStyle/>
          <a:p>
            <a:pPr algn="just"/>
            <a:r>
              <a:rPr lang="it-IT" dirty="0" smtClean="0"/>
              <a:t> PRIMA PROVA SCRITTA (</a:t>
            </a:r>
            <a:r>
              <a:rPr lang="it-IT" dirty="0" err="1" smtClean="0"/>
              <a:t>max</a:t>
            </a:r>
            <a:r>
              <a:rPr lang="it-IT" dirty="0" smtClean="0"/>
              <a:t> 20 </a:t>
            </a:r>
            <a:r>
              <a:rPr lang="it-IT" dirty="0" err="1" smtClean="0"/>
              <a:t>pt</a:t>
            </a:r>
            <a:r>
              <a:rPr lang="it-IT" dirty="0" smtClean="0"/>
              <a:t>)</a:t>
            </a:r>
          </a:p>
          <a:p>
            <a:pPr algn="just"/>
            <a:endParaRPr lang="it-IT" dirty="0" smtClean="0"/>
          </a:p>
          <a:p>
            <a:pPr algn="just"/>
            <a:r>
              <a:rPr lang="it-IT" dirty="0" smtClean="0"/>
              <a:t>Le tipologie: </a:t>
            </a:r>
          </a:p>
          <a:p>
            <a:pPr marL="285750" indent="-285750" algn="just">
              <a:buFont typeface="Wingdings" pitchFamily="2" charset="2"/>
              <a:buChar char="v"/>
            </a:pPr>
            <a:r>
              <a:rPr lang="it-IT" dirty="0" smtClean="0"/>
              <a:t>analisi del </a:t>
            </a:r>
            <a:r>
              <a:rPr lang="it-IT" dirty="0"/>
              <a:t>testo </a:t>
            </a:r>
            <a:r>
              <a:rPr lang="it-IT" dirty="0" smtClean="0"/>
              <a:t>(2 proposte)</a:t>
            </a:r>
          </a:p>
          <a:p>
            <a:pPr marL="285750" indent="-285750" algn="just">
              <a:buFont typeface="Wingdings" pitchFamily="2" charset="2"/>
              <a:buChar char="v"/>
            </a:pPr>
            <a:r>
              <a:rPr lang="it-IT" dirty="0" smtClean="0"/>
              <a:t>testo argomentativo (3</a:t>
            </a:r>
            <a:r>
              <a:rPr lang="it-IT" dirty="0"/>
              <a:t> </a:t>
            </a:r>
            <a:r>
              <a:rPr lang="it-IT" dirty="0" smtClean="0"/>
              <a:t>proposte)</a:t>
            </a:r>
          </a:p>
          <a:p>
            <a:pPr marL="285750" indent="-285750" algn="just">
              <a:lnSpc>
                <a:spcPct val="150000"/>
              </a:lnSpc>
              <a:buFont typeface="Wingdings" pitchFamily="2" charset="2"/>
              <a:buChar char="v"/>
            </a:pPr>
            <a:r>
              <a:rPr lang="it-IT" dirty="0" smtClean="0"/>
              <a:t>testo espositivo (2 proposte)</a:t>
            </a:r>
          </a:p>
          <a:p>
            <a:pPr algn="just"/>
            <a:r>
              <a:rPr lang="it-IT" dirty="0" smtClean="0"/>
              <a:t>GRIGLIA DI CORREZIONE CON INDICATORI ESPRESSI DAL MIUR</a:t>
            </a:r>
          </a:p>
          <a:p>
            <a:pPr algn="just"/>
            <a:endParaRPr lang="it-IT" dirty="0"/>
          </a:p>
        </p:txBody>
      </p:sp>
    </p:spTree>
    <p:extLst>
      <p:ext uri="{BB962C8B-B14F-4D97-AF65-F5344CB8AC3E}">
        <p14:creationId xmlns:p14="http://schemas.microsoft.com/office/powerpoint/2010/main" val="3493558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1475656" y="548680"/>
            <a:ext cx="6400800" cy="609248"/>
          </a:xfrm>
        </p:spPr>
        <p:txBody>
          <a:bodyPr/>
          <a:lstStyle/>
          <a:p>
            <a:pPr marL="45720" indent="0">
              <a:buNone/>
            </a:pPr>
            <a:r>
              <a:rPr lang="it-IT" b="1" dirty="0" smtClean="0">
                <a:solidFill>
                  <a:srgbClr val="FF0000"/>
                </a:solidFill>
              </a:rPr>
              <a:t>Seconda Prova Scritta (</a:t>
            </a:r>
            <a:r>
              <a:rPr lang="it-IT" b="1" dirty="0" err="1" smtClean="0">
                <a:solidFill>
                  <a:srgbClr val="FF0000"/>
                </a:solidFill>
              </a:rPr>
              <a:t>Max</a:t>
            </a:r>
            <a:r>
              <a:rPr lang="it-IT" b="1" dirty="0" smtClean="0">
                <a:solidFill>
                  <a:srgbClr val="FF0000"/>
                </a:solidFill>
              </a:rPr>
              <a:t> 20 </a:t>
            </a:r>
            <a:r>
              <a:rPr lang="it-IT" b="1" dirty="0" err="1" smtClean="0">
                <a:solidFill>
                  <a:srgbClr val="FF0000"/>
                </a:solidFill>
              </a:rPr>
              <a:t>Pt</a:t>
            </a:r>
            <a:r>
              <a:rPr lang="it-IT" b="1" dirty="0" smtClean="0">
                <a:solidFill>
                  <a:srgbClr val="FF0000"/>
                </a:solidFill>
              </a:rPr>
              <a:t>)</a:t>
            </a:r>
          </a:p>
          <a:p>
            <a:pPr marL="45720" indent="0">
              <a:buNone/>
            </a:pPr>
            <a:endParaRPr lang="it-IT" dirty="0"/>
          </a:p>
        </p:txBody>
      </p:sp>
      <p:sp>
        <p:nvSpPr>
          <p:cNvPr id="4" name="Rettangolo 3"/>
          <p:cNvSpPr/>
          <p:nvPr/>
        </p:nvSpPr>
        <p:spPr>
          <a:xfrm>
            <a:off x="611560" y="1268760"/>
            <a:ext cx="7848872" cy="2308324"/>
          </a:xfrm>
          <a:prstGeom prst="rect">
            <a:avLst/>
          </a:prstGeom>
        </p:spPr>
        <p:txBody>
          <a:bodyPr wrap="square">
            <a:spAutoFit/>
          </a:bodyPr>
          <a:lstStyle/>
          <a:p>
            <a:r>
              <a:rPr lang="it-IT" b="1" dirty="0" smtClean="0">
                <a:solidFill>
                  <a:srgbClr val="0070C0"/>
                </a:solidFill>
              </a:rPr>
              <a:t>Previsioni specifiche per gli IP</a:t>
            </a:r>
          </a:p>
          <a:p>
            <a:endParaRPr lang="it-IT" b="1" dirty="0" smtClean="0"/>
          </a:p>
          <a:p>
            <a:pPr algn="just"/>
            <a:r>
              <a:rPr lang="it-IT" dirty="0" smtClean="0"/>
              <a:t>La seconda prova ha carattere pratico/professionale e </a:t>
            </a:r>
            <a:r>
              <a:rPr lang="it-IT" b="1" dirty="0" smtClean="0"/>
              <a:t>si svolge in </a:t>
            </a:r>
            <a:r>
              <a:rPr lang="it-IT" b="1" dirty="0" smtClean="0"/>
              <a:t>due</a:t>
            </a:r>
          </a:p>
          <a:p>
            <a:pPr algn="just"/>
            <a:r>
              <a:rPr lang="it-IT" b="1" dirty="0"/>
              <a:t> </a:t>
            </a:r>
            <a:r>
              <a:rPr lang="it-IT" b="1" dirty="0" smtClean="0"/>
              <a:t>  </a:t>
            </a:r>
            <a:r>
              <a:rPr lang="it-IT" b="1" dirty="0" smtClean="0"/>
              <a:t> </a:t>
            </a:r>
            <a:r>
              <a:rPr lang="it-IT" b="1" dirty="0" smtClean="0"/>
              <a:t>giorni.</a:t>
            </a:r>
          </a:p>
          <a:p>
            <a:pPr marL="285750" indent="-285750" algn="just">
              <a:buFont typeface="Wingdings" pitchFamily="2" charset="2"/>
              <a:buChar char="v"/>
            </a:pPr>
            <a:r>
              <a:rPr lang="it-IT" dirty="0" smtClean="0"/>
              <a:t>La prima parte della prova è predisposta dal Ministero</a:t>
            </a:r>
          </a:p>
          <a:p>
            <a:pPr marL="285750" indent="-285750" algn="just">
              <a:buFont typeface="Wingdings" pitchFamily="2" charset="2"/>
              <a:buChar char="v"/>
            </a:pPr>
            <a:r>
              <a:rPr lang="it-IT" dirty="0" smtClean="0"/>
              <a:t>La seconda parte della prova è preparata dalle Commissioni d’esame, in coerenza con la specificità del PTOF  e in coerenza con la prima parte.</a:t>
            </a:r>
          </a:p>
        </p:txBody>
      </p:sp>
      <p:sp>
        <p:nvSpPr>
          <p:cNvPr id="5" name="Rettangolo 4"/>
          <p:cNvSpPr/>
          <p:nvPr/>
        </p:nvSpPr>
        <p:spPr>
          <a:xfrm>
            <a:off x="611560" y="3429000"/>
            <a:ext cx="7848872" cy="3693319"/>
          </a:xfrm>
          <a:prstGeom prst="rect">
            <a:avLst/>
          </a:prstGeom>
        </p:spPr>
        <p:txBody>
          <a:bodyPr wrap="square">
            <a:spAutoFit/>
          </a:bodyPr>
          <a:lstStyle/>
          <a:p>
            <a:r>
              <a:rPr lang="it-IT" b="1" dirty="0" smtClean="0">
                <a:solidFill>
                  <a:schemeClr val="accent6"/>
                </a:solidFill>
              </a:rPr>
              <a:t>Previsioni specifiche per gli </a:t>
            </a:r>
            <a:r>
              <a:rPr lang="it-IT" b="1" dirty="0" smtClean="0">
                <a:solidFill>
                  <a:schemeClr val="accent6"/>
                </a:solidFill>
              </a:rPr>
              <a:t>IT</a:t>
            </a:r>
          </a:p>
          <a:p>
            <a:endParaRPr lang="it-IT" dirty="0" smtClean="0"/>
          </a:p>
          <a:p>
            <a:pPr algn="just"/>
            <a:r>
              <a:rPr lang="it-IT" dirty="0" smtClean="0"/>
              <a:t>Il Tecnico per il Turismo vedrà una prova bipartita: </a:t>
            </a:r>
            <a:endParaRPr lang="it-IT" dirty="0" smtClean="0"/>
          </a:p>
          <a:p>
            <a:pPr algn="just"/>
            <a:r>
              <a:rPr lang="it-IT" dirty="0" smtClean="0">
                <a:solidFill>
                  <a:srgbClr val="000000"/>
                </a:solidFill>
                <a:latin typeface="+mj-lt"/>
              </a:rPr>
              <a:t>La </a:t>
            </a:r>
            <a:r>
              <a:rPr lang="it-IT" dirty="0">
                <a:solidFill>
                  <a:srgbClr val="000000"/>
                </a:solidFill>
                <a:latin typeface="+mj-lt"/>
              </a:rPr>
              <a:t>prova fa riferimento alla gestione aziendale e al complesso fenomeno del turismo: dalla promozione del Made in </a:t>
            </a:r>
            <a:r>
              <a:rPr lang="it-IT" dirty="0" err="1">
                <a:solidFill>
                  <a:srgbClr val="000000"/>
                </a:solidFill>
                <a:latin typeface="+mj-lt"/>
              </a:rPr>
              <a:t>Italy</a:t>
            </a:r>
            <a:r>
              <a:rPr lang="it-IT" dirty="0">
                <a:solidFill>
                  <a:srgbClr val="000000"/>
                </a:solidFill>
                <a:latin typeface="+mj-lt"/>
              </a:rPr>
              <a:t> alla globalizzazione dei flussi, alla costruzione di nuovi modelli di fruizione del </a:t>
            </a:r>
            <a:r>
              <a:rPr lang="it-IT" dirty="0" smtClean="0">
                <a:solidFill>
                  <a:srgbClr val="000000"/>
                </a:solidFill>
                <a:latin typeface="+mj-lt"/>
              </a:rPr>
              <a:t>turismo. </a:t>
            </a:r>
          </a:p>
          <a:p>
            <a:pPr algn="just"/>
            <a:r>
              <a:rPr lang="it-IT" dirty="0" smtClean="0">
                <a:solidFill>
                  <a:srgbClr val="000000"/>
                </a:solidFill>
                <a:latin typeface="+mj-lt"/>
              </a:rPr>
              <a:t>Consta </a:t>
            </a:r>
            <a:r>
              <a:rPr lang="it-IT" dirty="0">
                <a:solidFill>
                  <a:srgbClr val="000000"/>
                </a:solidFill>
                <a:latin typeface="+mj-lt"/>
              </a:rPr>
              <a:t>di quattro </a:t>
            </a:r>
            <a:r>
              <a:rPr lang="it-IT" dirty="0" smtClean="0">
                <a:solidFill>
                  <a:srgbClr val="000000"/>
                </a:solidFill>
                <a:latin typeface="+mj-lt"/>
              </a:rPr>
              <a:t>tipologie:</a:t>
            </a:r>
            <a:r>
              <a:rPr lang="it-IT" dirty="0" smtClean="0">
                <a:latin typeface="+mj-lt"/>
              </a:rPr>
              <a:t> </a:t>
            </a:r>
          </a:p>
          <a:p>
            <a:pPr marL="285750" indent="-285750" algn="just">
              <a:buFont typeface="Wingdings" panose="05000000000000000000" pitchFamily="2" charset="2"/>
              <a:buChar char="v"/>
            </a:pPr>
            <a:r>
              <a:rPr lang="it-IT" dirty="0">
                <a:solidFill>
                  <a:prstClr val="black"/>
                </a:solidFill>
              </a:rPr>
              <a:t>Analisi delle </a:t>
            </a:r>
            <a:r>
              <a:rPr lang="it-IT" dirty="0" smtClean="0">
                <a:solidFill>
                  <a:prstClr val="black"/>
                </a:solidFill>
              </a:rPr>
              <a:t>tendenze</a:t>
            </a:r>
          </a:p>
          <a:p>
            <a:pPr marL="285750" indent="-285750" algn="just">
              <a:buFont typeface="Wingdings" panose="05000000000000000000" pitchFamily="2" charset="2"/>
              <a:buChar char="v"/>
            </a:pPr>
            <a:r>
              <a:rPr lang="it-IT" dirty="0">
                <a:solidFill>
                  <a:prstClr val="black"/>
                </a:solidFill>
              </a:rPr>
              <a:t>Esame di situazioni </a:t>
            </a:r>
            <a:endParaRPr lang="it-IT" dirty="0" smtClean="0">
              <a:solidFill>
                <a:prstClr val="black"/>
              </a:solidFill>
            </a:endParaRPr>
          </a:p>
          <a:p>
            <a:pPr marL="285750" indent="-285750" algn="just">
              <a:buFont typeface="Wingdings" panose="05000000000000000000" pitchFamily="2" charset="2"/>
              <a:buChar char="v"/>
            </a:pPr>
            <a:r>
              <a:rPr lang="it-IT" dirty="0">
                <a:solidFill>
                  <a:prstClr val="black"/>
                </a:solidFill>
              </a:rPr>
              <a:t>Costruzione di </a:t>
            </a:r>
            <a:r>
              <a:rPr lang="it-IT" dirty="0" smtClean="0">
                <a:solidFill>
                  <a:prstClr val="black"/>
                </a:solidFill>
              </a:rPr>
              <a:t>proposte</a:t>
            </a:r>
          </a:p>
          <a:p>
            <a:pPr marL="285750" indent="-285750" algn="just">
              <a:buFont typeface="Wingdings" panose="05000000000000000000" pitchFamily="2" charset="2"/>
              <a:buChar char="v"/>
            </a:pPr>
            <a:r>
              <a:rPr lang="it-IT" dirty="0">
                <a:solidFill>
                  <a:prstClr val="black"/>
                </a:solidFill>
              </a:rPr>
              <a:t>Elaborazione di un progetto  </a:t>
            </a:r>
            <a:endParaRPr lang="it-IT" dirty="0" smtClean="0">
              <a:solidFill>
                <a:prstClr val="black"/>
              </a:solidFill>
            </a:endParaRPr>
          </a:p>
          <a:p>
            <a:pPr marL="285750" indent="-285750" algn="just">
              <a:buFont typeface="Wingdings" panose="05000000000000000000" pitchFamily="2" charset="2"/>
              <a:buChar char="v"/>
            </a:pPr>
            <a:endParaRPr lang="it-IT" dirty="0" smtClean="0">
              <a:latin typeface="+mj-lt"/>
            </a:endParaRPr>
          </a:p>
          <a:p>
            <a:pPr marL="285750" indent="-285750" algn="just">
              <a:buFont typeface="Wingdings" panose="05000000000000000000" pitchFamily="2" charset="2"/>
              <a:buChar char="v"/>
            </a:pPr>
            <a:endParaRPr lang="it-IT" dirty="0">
              <a:latin typeface="+mj-lt"/>
            </a:endParaRPr>
          </a:p>
        </p:txBody>
      </p:sp>
    </p:spTree>
    <p:extLst>
      <p:ext uri="{BB962C8B-B14F-4D97-AF65-F5344CB8AC3E}">
        <p14:creationId xmlns:p14="http://schemas.microsoft.com/office/powerpoint/2010/main" val="1264254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11560" y="1582341"/>
            <a:ext cx="8064896" cy="3785652"/>
          </a:xfrm>
          <a:prstGeom prst="rect">
            <a:avLst/>
          </a:prstGeom>
        </p:spPr>
        <p:txBody>
          <a:bodyPr wrap="square">
            <a:spAutoFit/>
          </a:bodyPr>
          <a:lstStyle/>
          <a:p>
            <a:pPr algn="just">
              <a:lnSpc>
                <a:spcPct val="150000"/>
              </a:lnSpc>
            </a:pPr>
            <a:r>
              <a:rPr lang="it-IT" sz="2000" dirty="0"/>
              <a:t>La predisposizione dei materiali per il colloquio richiederà un lavoro specifico da parte della Commissione, che dovrà analizzare con particolare attenzione il documento del 15 maggio per poter trarre spunti coerenti con il percorso didattico svolto. Naturalmente, ciò implica che i </a:t>
            </a:r>
            <a:r>
              <a:rPr lang="it-IT" sz="2000" dirty="0" smtClean="0"/>
              <a:t>Consigli di classe sviluppino </a:t>
            </a:r>
            <a:r>
              <a:rPr lang="it-IT" sz="2000" dirty="0"/>
              <a:t>in modo analitico e puntuale il documento del 15 maggio, al fine di illustrare le metodologie adottate, i progetti e le esperienze svolte, sempre nel rispetto delle Indicazioni nazionali e delle Linee guida </a:t>
            </a:r>
          </a:p>
        </p:txBody>
      </p:sp>
      <p:sp>
        <p:nvSpPr>
          <p:cNvPr id="6" name="CasellaDiTesto 5"/>
          <p:cNvSpPr txBox="1"/>
          <p:nvPr/>
        </p:nvSpPr>
        <p:spPr>
          <a:xfrm>
            <a:off x="2411760" y="561508"/>
            <a:ext cx="3797835" cy="769441"/>
          </a:xfrm>
          <a:prstGeom prst="rect">
            <a:avLst/>
          </a:prstGeom>
          <a:noFill/>
        </p:spPr>
        <p:txBody>
          <a:bodyPr wrap="none" rtlCol="0">
            <a:spAutoFit/>
          </a:bodyPr>
          <a:lstStyle/>
          <a:p>
            <a:r>
              <a:rPr lang="it-IT" sz="2200" b="1" dirty="0" smtClean="0">
                <a:solidFill>
                  <a:srgbClr val="FF0000"/>
                </a:solidFill>
              </a:rPr>
              <a:t>Preparazione al Colloquio </a:t>
            </a:r>
          </a:p>
          <a:p>
            <a:r>
              <a:rPr lang="it-IT" sz="2200" b="1" dirty="0" smtClean="0">
                <a:solidFill>
                  <a:srgbClr val="FF0000"/>
                </a:solidFill>
              </a:rPr>
              <a:t>da parte della Commissione</a:t>
            </a:r>
            <a:endParaRPr lang="it-IT" sz="2200" b="1" dirty="0">
              <a:solidFill>
                <a:srgbClr val="FF0000"/>
              </a:solidFill>
            </a:endParaRPr>
          </a:p>
        </p:txBody>
      </p:sp>
    </p:spTree>
    <p:extLst>
      <p:ext uri="{BB962C8B-B14F-4D97-AF65-F5344CB8AC3E}">
        <p14:creationId xmlns:p14="http://schemas.microsoft.com/office/powerpoint/2010/main" val="826916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1263588" y="692696"/>
            <a:ext cx="6400800" cy="537240"/>
          </a:xfrm>
        </p:spPr>
        <p:txBody>
          <a:bodyPr/>
          <a:lstStyle/>
          <a:p>
            <a:pPr marL="45720" indent="0" algn="ctr">
              <a:buNone/>
            </a:pPr>
            <a:r>
              <a:rPr lang="it-IT" dirty="0" smtClean="0"/>
              <a:t> </a:t>
            </a:r>
            <a:r>
              <a:rPr lang="it-IT" b="1" dirty="0" smtClean="0">
                <a:solidFill>
                  <a:srgbClr val="FF0000"/>
                </a:solidFill>
              </a:rPr>
              <a:t>Il Colloquio (</a:t>
            </a:r>
            <a:r>
              <a:rPr lang="it-IT" b="1" dirty="0" err="1" smtClean="0">
                <a:solidFill>
                  <a:srgbClr val="FF0000"/>
                </a:solidFill>
              </a:rPr>
              <a:t>Max</a:t>
            </a:r>
            <a:r>
              <a:rPr lang="it-IT" b="1" dirty="0" smtClean="0">
                <a:solidFill>
                  <a:srgbClr val="FF0000"/>
                </a:solidFill>
              </a:rPr>
              <a:t> 20 </a:t>
            </a:r>
            <a:r>
              <a:rPr lang="it-IT" b="1" dirty="0" err="1" smtClean="0">
                <a:solidFill>
                  <a:srgbClr val="FF0000"/>
                </a:solidFill>
              </a:rPr>
              <a:t>Pt</a:t>
            </a:r>
            <a:r>
              <a:rPr lang="it-IT" b="1" dirty="0" smtClean="0">
                <a:solidFill>
                  <a:srgbClr val="FF0000"/>
                </a:solidFill>
              </a:rPr>
              <a:t>)</a:t>
            </a:r>
          </a:p>
          <a:p>
            <a:pPr algn="ctr"/>
            <a:endParaRPr lang="it-IT" dirty="0"/>
          </a:p>
        </p:txBody>
      </p:sp>
      <p:sp>
        <p:nvSpPr>
          <p:cNvPr id="4" name="Rettangolo 3"/>
          <p:cNvSpPr/>
          <p:nvPr/>
        </p:nvSpPr>
        <p:spPr>
          <a:xfrm>
            <a:off x="611560" y="1844824"/>
            <a:ext cx="7992888" cy="3831818"/>
          </a:xfrm>
          <a:prstGeom prst="rect">
            <a:avLst/>
          </a:prstGeom>
        </p:spPr>
        <p:txBody>
          <a:bodyPr wrap="square">
            <a:spAutoFit/>
          </a:bodyPr>
          <a:lstStyle/>
          <a:p>
            <a:pPr>
              <a:lnSpc>
                <a:spcPct val="150000"/>
              </a:lnSpc>
            </a:pPr>
            <a:r>
              <a:rPr lang="it-IT" b="1" dirty="0" smtClean="0"/>
              <a:t>Il colloquio comprenderà le seguenti sezioni:</a:t>
            </a:r>
          </a:p>
          <a:p>
            <a:pPr marL="285750" indent="-285750">
              <a:lnSpc>
                <a:spcPct val="150000"/>
              </a:lnSpc>
              <a:buFont typeface="Wingdings" pitchFamily="2" charset="2"/>
              <a:buChar char="v"/>
            </a:pPr>
            <a:r>
              <a:rPr lang="it-IT" dirty="0" smtClean="0"/>
              <a:t>Esposizione dell’esperienza di alternanza scuola-lavoro (PERCORSI DI COMPETENZE TRASVERSALI  D’ORIENTAMENTO)</a:t>
            </a:r>
          </a:p>
          <a:p>
            <a:pPr marL="285750" indent="-285750">
              <a:lnSpc>
                <a:spcPct val="150000"/>
              </a:lnSpc>
              <a:buFont typeface="Wingdings" pitchFamily="2" charset="2"/>
              <a:buChar char="v"/>
            </a:pPr>
            <a:r>
              <a:rPr lang="it-IT" dirty="0" smtClean="0"/>
              <a:t>Parte dedicata alle conoscenze e competenze maturate nelle attività relative a «Cittadinanza e Costituzione».</a:t>
            </a:r>
          </a:p>
          <a:p>
            <a:pPr marL="285750" indent="-285750">
              <a:lnSpc>
                <a:spcPct val="150000"/>
              </a:lnSpc>
              <a:buFont typeface="Wingdings" pitchFamily="2" charset="2"/>
              <a:buChar char="v"/>
            </a:pPr>
            <a:r>
              <a:rPr lang="it-IT" dirty="0" smtClean="0"/>
              <a:t>Trattazione che trae spunto dalle proposte della Commissione (analisi di testi, documenti, esperienze, progetti, problemi, da sorteggiare)</a:t>
            </a:r>
          </a:p>
          <a:p>
            <a:pPr marL="285750" indent="-285750">
              <a:lnSpc>
                <a:spcPct val="150000"/>
              </a:lnSpc>
              <a:buFont typeface="Wingdings" pitchFamily="2" charset="2"/>
              <a:buChar char="v"/>
            </a:pPr>
            <a:r>
              <a:rPr lang="it-IT" dirty="0" smtClean="0"/>
              <a:t>Naturalmente, va dedicato apposito spazio alla discussione degli esiti delle prove scritte.</a:t>
            </a:r>
            <a:endParaRPr lang="it-IT" dirty="0"/>
          </a:p>
        </p:txBody>
      </p:sp>
    </p:spTree>
    <p:extLst>
      <p:ext uri="{BB962C8B-B14F-4D97-AF65-F5344CB8AC3E}">
        <p14:creationId xmlns:p14="http://schemas.microsoft.com/office/powerpoint/2010/main" val="3428026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377</TotalTime>
  <Words>906</Words>
  <Application>Microsoft Office PowerPoint</Application>
  <PresentationFormat>Presentazione su schermo (4:3)</PresentationFormat>
  <Paragraphs>80</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Elica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Maddalena Dasdia</dc:creator>
  <cp:lastModifiedBy>Betty Del Buono</cp:lastModifiedBy>
  <cp:revision>24</cp:revision>
  <dcterms:created xsi:type="dcterms:W3CDTF">2019-02-09T07:26:53Z</dcterms:created>
  <dcterms:modified xsi:type="dcterms:W3CDTF">2019-02-12T09:50:24Z</dcterms:modified>
</cp:coreProperties>
</file>