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3" r:id="rId2"/>
    <p:sldId id="274" r:id="rId3"/>
    <p:sldId id="256" r:id="rId4"/>
    <p:sldId id="277" r:id="rId5"/>
    <p:sldId id="278" r:id="rId6"/>
    <p:sldId id="279" r:id="rId7"/>
    <p:sldId id="258" r:id="rId8"/>
    <p:sldId id="280" r:id="rId9"/>
    <p:sldId id="281" r:id="rId10"/>
    <p:sldId id="282" r:id="rId11"/>
    <p:sldId id="265" r:id="rId12"/>
    <p:sldId id="269" r:id="rId13"/>
    <p:sldId id="275" r:id="rId14"/>
    <p:sldId id="276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99"/>
    <a:srgbClr val="F4C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ITALIANO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LOMBARDIA</c:v>
                </c:pt>
                <c:pt idx="2">
                  <c:v>NORD OVEST</c:v>
                </c:pt>
                <c:pt idx="3">
                  <c:v>GALLI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57.8</c:v>
                </c:pt>
                <c:pt idx="1">
                  <c:v>64.2</c:v>
                </c:pt>
                <c:pt idx="2">
                  <c:v>62.9</c:v>
                </c:pt>
                <c:pt idx="3">
                  <c:v>51.5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358784"/>
        <c:axId val="167850496"/>
      </c:barChart>
      <c:catAx>
        <c:axId val="186358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67850496"/>
        <c:crosses val="autoZero"/>
        <c:auto val="1"/>
        <c:lblAlgn val="ctr"/>
        <c:lblOffset val="100"/>
        <c:noMultiLvlLbl val="0"/>
      </c:catAx>
      <c:valAx>
        <c:axId val="16785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635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cat>
            <c:strRef>
              <c:f>Foglio1!$A$2:$A$4</c:f>
              <c:strCache>
                <c:ptCount val="3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43.1</c:v>
                </c:pt>
                <c:pt idx="1">
                  <c:v>31.6</c:v>
                </c:pt>
                <c:pt idx="2">
                  <c:v>30.2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5735936"/>
        <c:axId val="210665472"/>
        <c:axId val="0"/>
      </c:bar3DChart>
      <c:catAx>
        <c:axId val="2057359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0665472"/>
        <c:crosses val="autoZero"/>
        <c:auto val="1"/>
        <c:lblAlgn val="ctr"/>
        <c:lblOffset val="100"/>
        <c:noMultiLvlLbl val="0"/>
      </c:catAx>
      <c:valAx>
        <c:axId val="210665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735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ITALIANO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3399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cat>
            <c:strRef>
              <c:f>Foglio1!$A$2:$A$9</c:f>
              <c:strCache>
                <c:ptCount val="8"/>
                <c:pt idx="0">
                  <c:v>ITALIA</c:v>
                </c:pt>
                <c:pt idx="1">
                  <c:v>2A-IP</c:v>
                </c:pt>
                <c:pt idx="2">
                  <c:v>2D-IP</c:v>
                </c:pt>
                <c:pt idx="3">
                  <c:v>2P-IT</c:v>
                </c:pt>
                <c:pt idx="4">
                  <c:v>2Q-IT</c:v>
                </c:pt>
                <c:pt idx="5">
                  <c:v>2F-IEFP</c:v>
                </c:pt>
                <c:pt idx="6">
                  <c:v>2H-IEFP</c:v>
                </c:pt>
                <c:pt idx="7">
                  <c:v>LOMBARDIA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57.8</c:v>
                </c:pt>
                <c:pt idx="1">
                  <c:v>47.4</c:v>
                </c:pt>
                <c:pt idx="2">
                  <c:v>51.1</c:v>
                </c:pt>
                <c:pt idx="3">
                  <c:v>60.2</c:v>
                </c:pt>
                <c:pt idx="4">
                  <c:v>56.6</c:v>
                </c:pt>
                <c:pt idx="5">
                  <c:v>45.7</c:v>
                </c:pt>
                <c:pt idx="6">
                  <c:v>43.9</c:v>
                </c:pt>
                <c:pt idx="7">
                  <c:v>64.2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733888"/>
        <c:axId val="210904192"/>
      </c:barChart>
      <c:catAx>
        <c:axId val="2057338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0904192"/>
        <c:crosses val="autoZero"/>
        <c:auto val="1"/>
        <c:lblAlgn val="ctr"/>
        <c:lblOffset val="100"/>
        <c:noMultiLvlLbl val="0"/>
      </c:catAx>
      <c:valAx>
        <c:axId val="21090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733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MATEMATICA 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99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3399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70C0"/>
              </a:solidFill>
            </c:spPr>
          </c:dPt>
          <c:cat>
            <c:strRef>
              <c:f>Foglio1!$A$2:$A$9</c:f>
              <c:strCache>
                <c:ptCount val="8"/>
                <c:pt idx="0">
                  <c:v>ITALIA</c:v>
                </c:pt>
                <c:pt idx="1">
                  <c:v>2A-IP</c:v>
                </c:pt>
                <c:pt idx="2">
                  <c:v>2D-IP</c:v>
                </c:pt>
                <c:pt idx="3">
                  <c:v>2P-IT</c:v>
                </c:pt>
                <c:pt idx="4">
                  <c:v>2Q-IT</c:v>
                </c:pt>
                <c:pt idx="5">
                  <c:v>2F-IEFP</c:v>
                </c:pt>
                <c:pt idx="6">
                  <c:v>2H-IEFP</c:v>
                </c:pt>
                <c:pt idx="7">
                  <c:v>LOMBARDIA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41.6</c:v>
                </c:pt>
                <c:pt idx="1">
                  <c:v>34</c:v>
                </c:pt>
                <c:pt idx="2">
                  <c:v>29.9</c:v>
                </c:pt>
                <c:pt idx="3">
                  <c:v>37.1</c:v>
                </c:pt>
                <c:pt idx="4">
                  <c:v>37.9</c:v>
                </c:pt>
                <c:pt idx="5">
                  <c:v>23.2</c:v>
                </c:pt>
                <c:pt idx="6">
                  <c:v>21.3</c:v>
                </c:pt>
                <c:pt idx="7">
                  <c:v>48.4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284032"/>
        <c:axId val="210906496"/>
      </c:barChart>
      <c:catAx>
        <c:axId val="1382840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0906496"/>
        <c:crosses val="autoZero"/>
        <c:auto val="1"/>
        <c:lblAlgn val="ctr"/>
        <c:lblOffset val="100"/>
        <c:noMultiLvlLbl val="0"/>
      </c:catAx>
      <c:valAx>
        <c:axId val="21090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284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ITALIANO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 IT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2P </c:v>
                </c:pt>
                <c:pt idx="2">
                  <c:v>2Q</c:v>
                </c:pt>
                <c:pt idx="3">
                  <c:v>LOMBARDIA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54</c:v>
                </c:pt>
                <c:pt idx="1">
                  <c:v>60.2</c:v>
                </c:pt>
                <c:pt idx="2">
                  <c:v>56.6</c:v>
                </c:pt>
                <c:pt idx="3">
                  <c:v>60.9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043776"/>
        <c:axId val="138685824"/>
      </c:barChart>
      <c:catAx>
        <c:axId val="212043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8685824"/>
        <c:crosses val="autoZero"/>
        <c:auto val="1"/>
        <c:lblAlgn val="ctr"/>
        <c:lblOffset val="100"/>
        <c:noMultiLvlLbl val="0"/>
      </c:catAx>
      <c:valAx>
        <c:axId val="138685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2043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ITALIANO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 IP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99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2A</c:v>
                </c:pt>
                <c:pt idx="2">
                  <c:v>2D</c:v>
                </c:pt>
                <c:pt idx="3">
                  <c:v>LOMBARDIA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43.8</c:v>
                </c:pt>
                <c:pt idx="1">
                  <c:v>47.4</c:v>
                </c:pt>
                <c:pt idx="2">
                  <c:v>51.1</c:v>
                </c:pt>
                <c:pt idx="3">
                  <c:v>49.6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748096"/>
        <c:axId val="56289536"/>
      </c:barChart>
      <c:catAx>
        <c:axId val="167748096"/>
        <c:scaling>
          <c:orientation val="minMax"/>
        </c:scaling>
        <c:delete val="0"/>
        <c:axPos val="b"/>
        <c:majorTickMark val="out"/>
        <c:minorTickMark val="none"/>
        <c:tickLblPos val="nextTo"/>
        <c:crossAx val="56289536"/>
        <c:crosses val="autoZero"/>
        <c:auto val="1"/>
        <c:lblAlgn val="ctr"/>
        <c:lblOffset val="100"/>
        <c:noMultiLvlLbl val="0"/>
      </c:catAx>
      <c:valAx>
        <c:axId val="5628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74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ITALIANO </a:t>
            </a:r>
          </a:p>
        </c:rich>
      </c:tx>
      <c:layout>
        <c:manualLayout>
          <c:xMode val="edge"/>
          <c:yMode val="edge"/>
          <c:x val="0.4291467614709476"/>
          <c:y val="1.5927827293857961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 IeFP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2F</c:v>
                </c:pt>
                <c:pt idx="2">
                  <c:v>2H</c:v>
                </c:pt>
                <c:pt idx="3">
                  <c:v>LOMBARDIA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43.8</c:v>
                </c:pt>
                <c:pt idx="1">
                  <c:v>45.7</c:v>
                </c:pt>
                <c:pt idx="2">
                  <c:v>43.9</c:v>
                </c:pt>
                <c:pt idx="3">
                  <c:v>49.6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4394496"/>
        <c:axId val="155702912"/>
      </c:barChart>
      <c:catAx>
        <c:axId val="164394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55702912"/>
        <c:crosses val="autoZero"/>
        <c:auto val="1"/>
        <c:lblAlgn val="ctr"/>
        <c:lblOffset val="100"/>
        <c:noMultiLvlLbl val="0"/>
      </c:catAx>
      <c:valAx>
        <c:axId val="155702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4394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LOMBARDIA</c:v>
                </c:pt>
                <c:pt idx="2">
                  <c:v>NORD OVEST</c:v>
                </c:pt>
                <c:pt idx="3">
                  <c:v>GALLI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41.6</c:v>
                </c:pt>
                <c:pt idx="1">
                  <c:v>48.4</c:v>
                </c:pt>
                <c:pt idx="2">
                  <c:v>47.7</c:v>
                </c:pt>
                <c:pt idx="3">
                  <c:v>30.9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030656"/>
        <c:axId val="186186496"/>
      </c:barChart>
      <c:catAx>
        <c:axId val="49030656"/>
        <c:scaling>
          <c:orientation val="minMax"/>
        </c:scaling>
        <c:delete val="0"/>
        <c:axPos val="b"/>
        <c:majorTickMark val="out"/>
        <c:minorTickMark val="none"/>
        <c:tickLblPos val="nextTo"/>
        <c:crossAx val="186186496"/>
        <c:crosses val="autoZero"/>
        <c:auto val="1"/>
        <c:lblAlgn val="ctr"/>
        <c:lblOffset val="100"/>
        <c:noMultiLvlLbl val="0"/>
      </c:catAx>
      <c:valAx>
        <c:axId val="18618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030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MATEMATICA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 IT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2P</c:v>
                </c:pt>
                <c:pt idx="2">
                  <c:v>2Q</c:v>
                </c:pt>
                <c:pt idx="3">
                  <c:v>LOMBARDIA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40.200000000000003</c:v>
                </c:pt>
                <c:pt idx="1">
                  <c:v>37.1</c:v>
                </c:pt>
                <c:pt idx="2">
                  <c:v>37.9</c:v>
                </c:pt>
                <c:pt idx="3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161280"/>
        <c:axId val="136395520"/>
      </c:barChart>
      <c:catAx>
        <c:axId val="144161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36395520"/>
        <c:crosses val="autoZero"/>
        <c:auto val="1"/>
        <c:lblAlgn val="ctr"/>
        <c:lblOffset val="100"/>
        <c:noMultiLvlLbl val="0"/>
      </c:catAx>
      <c:valAx>
        <c:axId val="13639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161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MATEMATICA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 IP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2A</c:v>
                </c:pt>
                <c:pt idx="2">
                  <c:v>2D</c:v>
                </c:pt>
                <c:pt idx="3">
                  <c:v>LOMBARDIA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25.7</c:v>
                </c:pt>
                <c:pt idx="1">
                  <c:v>34</c:v>
                </c:pt>
                <c:pt idx="2">
                  <c:v>29.8</c:v>
                </c:pt>
                <c:pt idx="3">
                  <c:v>29.1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543552"/>
        <c:axId val="155700032"/>
      </c:barChart>
      <c:catAx>
        <c:axId val="155543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55700032"/>
        <c:crosses val="autoZero"/>
        <c:auto val="1"/>
        <c:lblAlgn val="ctr"/>
        <c:lblOffset val="100"/>
        <c:noMultiLvlLbl val="0"/>
      </c:catAx>
      <c:valAx>
        <c:axId val="155700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543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MATEMATICA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 IeFP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Foglio1!$A$2:$A$5</c:f>
              <c:strCache>
                <c:ptCount val="4"/>
                <c:pt idx="0">
                  <c:v>ITALIA</c:v>
                </c:pt>
                <c:pt idx="1">
                  <c:v>2F</c:v>
                </c:pt>
                <c:pt idx="2">
                  <c:v>2H</c:v>
                </c:pt>
                <c:pt idx="3">
                  <c:v>LOMBARDIA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25.7</c:v>
                </c:pt>
                <c:pt idx="1">
                  <c:v>23.2</c:v>
                </c:pt>
                <c:pt idx="2">
                  <c:v>21.3</c:v>
                </c:pt>
                <c:pt idx="3">
                  <c:v>29.1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851776"/>
        <c:axId val="134927424"/>
      </c:barChart>
      <c:catAx>
        <c:axId val="155851776"/>
        <c:scaling>
          <c:orientation val="minMax"/>
        </c:scaling>
        <c:delete val="0"/>
        <c:axPos val="b"/>
        <c:majorTickMark val="out"/>
        <c:minorTickMark val="none"/>
        <c:tickLblPos val="nextTo"/>
        <c:crossAx val="134927424"/>
        <c:crosses val="autoZero"/>
        <c:auto val="1"/>
        <c:lblAlgn val="ctr"/>
        <c:lblOffset val="100"/>
        <c:noMultiLvlLbl val="0"/>
      </c:catAx>
      <c:valAx>
        <c:axId val="13492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851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cat>
            <c:strRef>
              <c:f>Foglio1!$A$2:$A$4</c:f>
              <c:strCache>
                <c:ptCount val="3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57.4</c:v>
                </c:pt>
                <c:pt idx="1">
                  <c:v>44.2</c:v>
                </c:pt>
                <c:pt idx="2">
                  <c:v>50.1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242048"/>
        <c:axId val="56294144"/>
        <c:axId val="0"/>
      </c:bar3DChart>
      <c:catAx>
        <c:axId val="138242048"/>
        <c:scaling>
          <c:orientation val="minMax"/>
        </c:scaling>
        <c:delete val="0"/>
        <c:axPos val="b"/>
        <c:majorTickMark val="out"/>
        <c:minorTickMark val="none"/>
        <c:tickLblPos val="nextTo"/>
        <c:crossAx val="56294144"/>
        <c:crosses val="autoZero"/>
        <c:auto val="1"/>
        <c:lblAlgn val="ctr"/>
        <c:lblOffset val="100"/>
        <c:noMultiLvlLbl val="0"/>
      </c:catAx>
      <c:valAx>
        <c:axId val="56294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242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02CD8-6FFF-4F08-BF43-82F3FCA56DAF}" type="datetimeFigureOut">
              <a:rPr lang="it-IT" smtClean="0"/>
              <a:t>05/11/2016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8C9A5-B21F-4071-A5C8-0451B596AC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328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8C9A5-B21F-4071-A5C8-0451B596ACA6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14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3111A-EA5F-414A-8D0F-56B5C1E60317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38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36B06-4882-4F05-8841-D36B756E8B97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33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168B8-CECA-4C49-A364-B7EDA35B11F7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20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8D19-B856-4AFC-818E-EBBA106B2A49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84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A438-D9D6-462B-999A-6D6C11492C6D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83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1620-3EEB-4DB5-97DC-E7D68C6812AC}" type="datetime1">
              <a:rPr lang="it-IT" smtClean="0"/>
              <a:t>05/11/2016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99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B1F1-337E-4B54-9AD8-ECFDF866D42E}" type="datetime1">
              <a:rPr lang="it-IT" smtClean="0"/>
              <a:t>05/11/2016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73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4606-F37F-4E5E-96A3-7382B5724110}" type="datetime1">
              <a:rPr lang="it-IT" smtClean="0"/>
              <a:t>05/11/2016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5CD8-A087-43A2-B976-2005DC90DB76}" type="datetime1">
              <a:rPr lang="it-IT" smtClean="0"/>
              <a:t>05/11/2016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54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96580-4E21-45AE-9CAB-4429BC213599}" type="datetime1">
              <a:rPr lang="it-IT" smtClean="0"/>
              <a:t>05/11/2016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08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9841E-2268-418C-A9A6-733957E8FC11}" type="datetime1">
              <a:rPr lang="it-IT" smtClean="0"/>
              <a:t>05/11/2016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8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A0D02-CC14-4EAA-B8F5-619A609090CC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Prof.ssa Del Buono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0EB97-6DA0-4A9C-B2EC-59AE14F0AC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89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8D19-B856-4AFC-818E-EBBA106B2A49}" type="datetime1">
              <a:rPr lang="it-IT" smtClean="0"/>
              <a:t>05/11/2016</a:t>
            </a:fld>
            <a:endParaRPr lang="it-IT"/>
          </a:p>
        </p:txBody>
      </p:sp>
      <p:sp>
        <p:nvSpPr>
          <p:cNvPr id="5" name="Nastro perforato 4"/>
          <p:cNvSpPr/>
          <p:nvPr/>
        </p:nvSpPr>
        <p:spPr>
          <a:xfrm>
            <a:off x="827584" y="1340768"/>
            <a:ext cx="6984776" cy="396044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4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475656" y="5229200"/>
            <a:ext cx="55446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INVALSI</a:t>
            </a:r>
            <a:endParaRPr lang="it-IT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550783" y="188640"/>
            <a:ext cx="53943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ESITI A.S. 2015/16</a:t>
            </a:r>
            <a:endParaRPr lang="it-IT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554034" y="2028326"/>
            <a:ext cx="51090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ISIS </a:t>
            </a:r>
          </a:p>
          <a:p>
            <a:pPr lvl="0"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GUIDO GALLI </a:t>
            </a:r>
          </a:p>
          <a:p>
            <a:pPr lvl="0" algn="ctr"/>
            <a:r>
              <a:rPr lang="it-IT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BERGAMO</a:t>
            </a:r>
            <a:endParaRPr lang="it-IT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633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</a:t>
            </a:r>
            <a:r>
              <a:rPr lang="it-IT" dirty="0" smtClean="0"/>
              <a:t>CLASSI IEFP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768874742"/>
              </p:ext>
            </p:extLst>
          </p:nvPr>
        </p:nvGraphicFramePr>
        <p:xfrm>
          <a:off x="539552" y="1268760"/>
          <a:ext cx="8064896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4391A-36C4-4438-B85A-947E528BE6D1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7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Andamento complessivo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9251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1C74-5D53-430C-BEE3-F394850A8493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2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Andamento complessivo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7056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1EF-429A-4736-9893-AB3E862486A3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40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CONFRONTO TRA CLASSI 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765269586"/>
              </p:ext>
            </p:extLst>
          </p:nvPr>
        </p:nvGraphicFramePr>
        <p:xfrm>
          <a:off x="395536" y="1124744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E9AD6-C897-445B-9B25-A2B9A6E61C32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31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CONFRONTO TRA CLASSI 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718572657"/>
              </p:ext>
            </p:extLst>
          </p:nvPr>
        </p:nvGraphicFramePr>
        <p:xfrm>
          <a:off x="395536" y="1124744"/>
          <a:ext cx="842493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E8D4-B74D-413E-8140-A465961129FA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5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 COINVOLTE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127039"/>
            <a:ext cx="8229600" cy="3768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2A – 2D                           IP</a:t>
            </a:r>
          </a:p>
          <a:p>
            <a:pPr marL="0" indent="0">
              <a:buNone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2P – 2Q                           IT</a:t>
            </a:r>
          </a:p>
          <a:p>
            <a:pPr marL="0" indent="0">
              <a:buNone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2F – </a:t>
            </a:r>
            <a:r>
              <a:rPr lang="it-IT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2H                         </a:t>
            </a:r>
            <a:r>
              <a:rPr lang="it-IT" sz="4800" b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IEFP</a:t>
            </a:r>
            <a:endParaRPr lang="it-IT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4763605" y="4149080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4763605" y="3284984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4763605" y="2420888"/>
            <a:ext cx="97840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0A963-AC3D-4A0A-81BF-BBBBDAA36CCD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28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COMPLESSIVI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755975930"/>
              </p:ext>
            </p:extLst>
          </p:nvPr>
        </p:nvGraphicFramePr>
        <p:xfrm>
          <a:off x="827584" y="1196752"/>
          <a:ext cx="7560840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C61B-B738-4A9E-AC03-6701A728A00F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62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</a:t>
            </a:r>
            <a:r>
              <a:rPr lang="it-IT" dirty="0" smtClean="0"/>
              <a:t>CLASSI IT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983611905"/>
              </p:ext>
            </p:extLst>
          </p:nvPr>
        </p:nvGraphicFramePr>
        <p:xfrm>
          <a:off x="539552" y="1268760"/>
          <a:ext cx="8064896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E262-4E57-42F2-8113-8980F4DD0DC2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44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CLASSI IP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174785259"/>
              </p:ext>
            </p:extLst>
          </p:nvPr>
        </p:nvGraphicFramePr>
        <p:xfrm>
          <a:off x="539552" y="1196752"/>
          <a:ext cx="8208912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B0AC-158D-437C-9E14-1046FEA1B5FD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5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</a:t>
            </a:r>
            <a:r>
              <a:rPr lang="it-IT" dirty="0" smtClean="0"/>
              <a:t>CLASI IEFP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958637380"/>
              </p:ext>
            </p:extLst>
          </p:nvPr>
        </p:nvGraphicFramePr>
        <p:xfrm>
          <a:off x="539552" y="1196752"/>
          <a:ext cx="8208912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9C4E7-BBA3-4D2B-830F-8B2EAD0CB44F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6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COMPLESSIVI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033445842"/>
              </p:ext>
            </p:extLst>
          </p:nvPr>
        </p:nvGraphicFramePr>
        <p:xfrm>
          <a:off x="467544" y="1124744"/>
          <a:ext cx="8208912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0C28-7F4D-45DE-9A07-3352F13ED843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538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CLASSI IT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215711946"/>
              </p:ext>
            </p:extLst>
          </p:nvPr>
        </p:nvGraphicFramePr>
        <p:xfrm>
          <a:off x="539552" y="1268760"/>
          <a:ext cx="8064896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D0F5-F65F-47B3-B47B-DE21B8A8BA1C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1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RISULTATI CLASSI IP </a:t>
            </a: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313447422"/>
              </p:ext>
            </p:extLst>
          </p:nvPr>
        </p:nvGraphicFramePr>
        <p:xfrm>
          <a:off x="539552" y="1268760"/>
          <a:ext cx="8064896" cy="478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B9252-0FE8-4648-B6EA-493062A68BD4}" type="datetime1">
              <a:rPr lang="it-IT" smtClean="0"/>
              <a:t>05/11/2016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0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82</Words>
  <Application>Microsoft Office PowerPoint</Application>
  <PresentationFormat>Presentazione su schermo (4:3)</PresentationFormat>
  <Paragraphs>48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CLASSI COINVOLTE</vt:lpstr>
      <vt:lpstr>RISULTATI COMPLESSIVI </vt:lpstr>
      <vt:lpstr>RISULTATI CLASSI IT</vt:lpstr>
      <vt:lpstr>RISULTATI CLASSI IP </vt:lpstr>
      <vt:lpstr>RISULTATI CLASI IEFP</vt:lpstr>
      <vt:lpstr>RISULTATI COMPLESSIVI </vt:lpstr>
      <vt:lpstr>RISULTATI CLASSI IT </vt:lpstr>
      <vt:lpstr>RISULTATI CLASSI IP </vt:lpstr>
      <vt:lpstr>RISULTATI CLASSI IEFP</vt:lpstr>
      <vt:lpstr>Andamento complessivo </vt:lpstr>
      <vt:lpstr>Andamento complessivo </vt:lpstr>
      <vt:lpstr>CONFRONTO TRA CLASSI  </vt:lpstr>
      <vt:lpstr>CONFRONTO TRA CLASSI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COMPLESSIVI</dc:title>
  <dc:creator>..;Betty Del Buono</dc:creator>
  <cp:lastModifiedBy>Betty</cp:lastModifiedBy>
  <cp:revision>37</cp:revision>
  <dcterms:created xsi:type="dcterms:W3CDTF">2016-02-16T17:02:21Z</dcterms:created>
  <dcterms:modified xsi:type="dcterms:W3CDTF">2016-11-05T13:51:00Z</dcterms:modified>
</cp:coreProperties>
</file>